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sldIdLst>
    <p:sldId id="256" r:id="rId5"/>
    <p:sldId id="257" r:id="rId6"/>
    <p:sldId id="258" r:id="rId7"/>
    <p:sldId id="259" r:id="rId8"/>
    <p:sldId id="260" r:id="rId9"/>
    <p:sldId id="273" r:id="rId10"/>
    <p:sldId id="287" r:id="rId11"/>
    <p:sldId id="276" r:id="rId12"/>
    <p:sldId id="275" r:id="rId13"/>
    <p:sldId id="291" r:id="rId14"/>
    <p:sldId id="277" r:id="rId15"/>
    <p:sldId id="300" r:id="rId16"/>
    <p:sldId id="278" r:id="rId17"/>
    <p:sldId id="301" r:id="rId18"/>
    <p:sldId id="302" r:id="rId19"/>
    <p:sldId id="303" r:id="rId20"/>
    <p:sldId id="304" r:id="rId21"/>
    <p:sldId id="284" r:id="rId22"/>
    <p:sldId id="293" r:id="rId23"/>
    <p:sldId id="285" r:id="rId24"/>
    <p:sldId id="294" r:id="rId25"/>
    <p:sldId id="299" r:id="rId26"/>
    <p:sldId id="305" r:id="rId27"/>
    <p:sldId id="306" r:id="rId28"/>
    <p:sldId id="298" r:id="rId29"/>
    <p:sldId id="263" r:id="rId30"/>
    <p:sldId id="295" r:id="rId31"/>
    <p:sldId id="350" r:id="rId32"/>
    <p:sldId id="290" r:id="rId33"/>
    <p:sldId id="289" r:id="rId34"/>
    <p:sldId id="265" r:id="rId35"/>
    <p:sldId id="307" r:id="rId36"/>
    <p:sldId id="266" r:id="rId37"/>
  </p:sldIdLst>
  <p:sldSz cx="18288000" cy="10287000"/>
  <p:notesSz cx="6858000" cy="9144000"/>
  <p:embeddedFontLst>
    <p:embeddedFont>
      <p:font typeface="Century" panose="02040604050505020304" pitchFamily="18" charset="0"/>
      <p:regular r:id="rId39"/>
    </p:embeddedFont>
    <p:embeddedFont>
      <p:font typeface="Codec Pro" panose="020B0604020202020204" charset="0"/>
      <p:regular r:id="rId40"/>
    </p:embeddedFont>
    <p:embeddedFont>
      <p:font typeface="Codec Pro Bold" panose="020B0604020202020204" charset="0"/>
      <p:regular r:id="rId41"/>
    </p:embeddedFont>
  </p:embeddedFont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6517B2-53E5-44A5-B0F4-53298D9B06D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1V>
      <a:tcStyle>
        <a:tcBdr/>
        <a:fill>
          <a:solidFill>
            <a:srgbClr val="CDD4EA"/>
          </a:solidFill>
        </a:fill>
      </a:tcStyle>
    </a:band1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196" autoAdjust="0"/>
  </p:normalViewPr>
  <p:slideViewPr>
    <p:cSldViewPr>
      <p:cViewPr varScale="1">
        <p:scale>
          <a:sx n="57" d="100"/>
          <a:sy n="57" d="100"/>
        </p:scale>
        <p:origin x="58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66" d="100"/>
          <a:sy n="66" d="100"/>
        </p:scale>
        <p:origin x="3134" y="-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40F5B-E0C9-45F4-B73D-5FDF78EB5ECF}" type="datetimeFigureOut">
              <a:rPr lang="en-IN" smtClean="0"/>
              <a:t>25-04-2024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DAB09-73C1-4435-835F-246AD46E73F8}" type="slidenum">
              <a:rPr lang="en-IN" smtClean="0"/>
              <a:t>‹#›</a:t>
            </a:fld>
            <a:endParaRPr lang="en-IN"/>
          </a:p>
        </p:txBody>
      </p:sp>
    </p:spTree>
    <p:extLst>
      <p:ext uri="{BB962C8B-B14F-4D97-AF65-F5344CB8AC3E}">
        <p14:creationId xmlns:p14="http://schemas.microsoft.com/office/powerpoint/2010/main" val="294898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a:t>
            </a:fld>
            <a:endParaRPr lang="en-IN"/>
          </a:p>
        </p:txBody>
      </p:sp>
    </p:spTree>
    <p:extLst>
      <p:ext uri="{BB962C8B-B14F-4D97-AF65-F5344CB8AC3E}">
        <p14:creationId xmlns:p14="http://schemas.microsoft.com/office/powerpoint/2010/main" val="25964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12</a:t>
            </a:fld>
            <a:endParaRPr lang="en-IN"/>
          </a:p>
        </p:txBody>
      </p:sp>
    </p:spTree>
    <p:extLst>
      <p:ext uri="{BB962C8B-B14F-4D97-AF65-F5344CB8AC3E}">
        <p14:creationId xmlns:p14="http://schemas.microsoft.com/office/powerpoint/2010/main" val="3510329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13</a:t>
            </a:fld>
            <a:endParaRPr lang="en-IN"/>
          </a:p>
        </p:txBody>
      </p:sp>
    </p:spTree>
    <p:extLst>
      <p:ext uri="{BB962C8B-B14F-4D97-AF65-F5344CB8AC3E}">
        <p14:creationId xmlns:p14="http://schemas.microsoft.com/office/powerpoint/2010/main" val="1045506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14</a:t>
            </a:fld>
            <a:endParaRPr lang="en-IN"/>
          </a:p>
        </p:txBody>
      </p:sp>
    </p:spTree>
    <p:extLst>
      <p:ext uri="{BB962C8B-B14F-4D97-AF65-F5344CB8AC3E}">
        <p14:creationId xmlns:p14="http://schemas.microsoft.com/office/powerpoint/2010/main" val="2160036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15</a:t>
            </a:fld>
            <a:endParaRPr lang="en-IN"/>
          </a:p>
        </p:txBody>
      </p:sp>
    </p:spTree>
    <p:extLst>
      <p:ext uri="{BB962C8B-B14F-4D97-AF65-F5344CB8AC3E}">
        <p14:creationId xmlns:p14="http://schemas.microsoft.com/office/powerpoint/2010/main" val="3050257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16</a:t>
            </a:fld>
            <a:endParaRPr lang="en-IN"/>
          </a:p>
        </p:txBody>
      </p:sp>
    </p:spTree>
    <p:extLst>
      <p:ext uri="{BB962C8B-B14F-4D97-AF65-F5344CB8AC3E}">
        <p14:creationId xmlns:p14="http://schemas.microsoft.com/office/powerpoint/2010/main" val="2685924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17</a:t>
            </a:fld>
            <a:endParaRPr lang="en-IN"/>
          </a:p>
        </p:txBody>
      </p:sp>
    </p:spTree>
    <p:extLst>
      <p:ext uri="{BB962C8B-B14F-4D97-AF65-F5344CB8AC3E}">
        <p14:creationId xmlns:p14="http://schemas.microsoft.com/office/powerpoint/2010/main" val="514928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18</a:t>
            </a:fld>
            <a:endParaRPr lang="en-IN"/>
          </a:p>
        </p:txBody>
      </p:sp>
    </p:spTree>
    <p:extLst>
      <p:ext uri="{BB962C8B-B14F-4D97-AF65-F5344CB8AC3E}">
        <p14:creationId xmlns:p14="http://schemas.microsoft.com/office/powerpoint/2010/main" val="247530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0977-BE3B-D383-AE14-8D64D5668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741D5-CF93-7ADE-0162-C14F804AE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A51D9A-D42E-FAB5-EABB-F55D65E37A4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0901A96-5EBA-5D48-9498-ABE275690981}"/>
              </a:ext>
            </a:extLst>
          </p:cNvPr>
          <p:cNvSpPr>
            <a:spLocks noGrp="1"/>
          </p:cNvSpPr>
          <p:nvPr>
            <p:ph type="sldNum" sz="quarter" idx="5"/>
          </p:nvPr>
        </p:nvSpPr>
        <p:spPr/>
        <p:txBody>
          <a:bodyPr/>
          <a:lstStyle/>
          <a:p>
            <a:fld id="{79DDAB09-73C1-4435-835F-246AD46E73F8}" type="slidenum">
              <a:rPr lang="en-IN" smtClean="0"/>
              <a:t>19</a:t>
            </a:fld>
            <a:endParaRPr lang="en-IN"/>
          </a:p>
        </p:txBody>
      </p:sp>
    </p:spTree>
    <p:extLst>
      <p:ext uri="{BB962C8B-B14F-4D97-AF65-F5344CB8AC3E}">
        <p14:creationId xmlns:p14="http://schemas.microsoft.com/office/powerpoint/2010/main" val="2360418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20</a:t>
            </a:fld>
            <a:endParaRPr lang="en-IN"/>
          </a:p>
        </p:txBody>
      </p:sp>
    </p:spTree>
    <p:extLst>
      <p:ext uri="{BB962C8B-B14F-4D97-AF65-F5344CB8AC3E}">
        <p14:creationId xmlns:p14="http://schemas.microsoft.com/office/powerpoint/2010/main" val="107242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D11DE-229F-3C51-130E-C09B591A2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790DF-A55B-A8B4-7124-88F3093CF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E32DB-5632-871D-52BE-957E60B2FF3C}"/>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674A26A-71C4-B757-7667-3F08FBEC9F50}"/>
              </a:ext>
            </a:extLst>
          </p:cNvPr>
          <p:cNvSpPr>
            <a:spLocks noGrp="1"/>
          </p:cNvSpPr>
          <p:nvPr>
            <p:ph type="sldNum" sz="quarter" idx="5"/>
          </p:nvPr>
        </p:nvSpPr>
        <p:spPr/>
        <p:txBody>
          <a:bodyPr/>
          <a:lstStyle/>
          <a:p>
            <a:fld id="{79DDAB09-73C1-4435-835F-246AD46E73F8}" type="slidenum">
              <a:rPr lang="en-IN" smtClean="0"/>
              <a:t>21</a:t>
            </a:fld>
            <a:endParaRPr lang="en-IN"/>
          </a:p>
        </p:txBody>
      </p:sp>
    </p:spTree>
    <p:extLst>
      <p:ext uri="{BB962C8B-B14F-4D97-AF65-F5344CB8AC3E}">
        <p14:creationId xmlns:p14="http://schemas.microsoft.com/office/powerpoint/2010/main" val="2660825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3</a:t>
            </a:fld>
            <a:endParaRPr lang="en-IN"/>
          </a:p>
        </p:txBody>
      </p:sp>
    </p:spTree>
    <p:extLst>
      <p:ext uri="{BB962C8B-B14F-4D97-AF65-F5344CB8AC3E}">
        <p14:creationId xmlns:p14="http://schemas.microsoft.com/office/powerpoint/2010/main" val="550043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CD45B-A904-4673-7DE0-F870C872F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130A-09B9-8E0D-26F1-63F7DD781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081E8-AE4B-730A-BE91-92A582D913A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2FABEA6-C09F-AC31-855D-0824B4A18BC8}"/>
              </a:ext>
            </a:extLst>
          </p:cNvPr>
          <p:cNvSpPr>
            <a:spLocks noGrp="1"/>
          </p:cNvSpPr>
          <p:nvPr>
            <p:ph type="sldNum" sz="quarter" idx="5"/>
          </p:nvPr>
        </p:nvSpPr>
        <p:spPr/>
        <p:txBody>
          <a:bodyPr/>
          <a:lstStyle/>
          <a:p>
            <a:fld id="{79DDAB09-73C1-4435-835F-246AD46E73F8}" type="slidenum">
              <a:rPr lang="en-IN" smtClean="0"/>
              <a:t>22</a:t>
            </a:fld>
            <a:endParaRPr lang="en-IN"/>
          </a:p>
        </p:txBody>
      </p:sp>
    </p:spTree>
    <p:extLst>
      <p:ext uri="{BB962C8B-B14F-4D97-AF65-F5344CB8AC3E}">
        <p14:creationId xmlns:p14="http://schemas.microsoft.com/office/powerpoint/2010/main" val="2542077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CD45B-A904-4673-7DE0-F870C872F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130A-09B9-8E0D-26F1-63F7DD781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081E8-AE4B-730A-BE91-92A582D913A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2FABEA6-C09F-AC31-855D-0824B4A18BC8}"/>
              </a:ext>
            </a:extLst>
          </p:cNvPr>
          <p:cNvSpPr>
            <a:spLocks noGrp="1"/>
          </p:cNvSpPr>
          <p:nvPr>
            <p:ph type="sldNum" sz="quarter" idx="5"/>
          </p:nvPr>
        </p:nvSpPr>
        <p:spPr/>
        <p:txBody>
          <a:bodyPr/>
          <a:lstStyle/>
          <a:p>
            <a:fld id="{79DDAB09-73C1-4435-835F-246AD46E73F8}" type="slidenum">
              <a:rPr lang="en-IN" smtClean="0"/>
              <a:t>23</a:t>
            </a:fld>
            <a:endParaRPr lang="en-IN"/>
          </a:p>
        </p:txBody>
      </p:sp>
    </p:spTree>
    <p:extLst>
      <p:ext uri="{BB962C8B-B14F-4D97-AF65-F5344CB8AC3E}">
        <p14:creationId xmlns:p14="http://schemas.microsoft.com/office/powerpoint/2010/main" val="1999342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CD45B-A904-4673-7DE0-F870C872F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1130A-09B9-8E0D-26F1-63F7DD7818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F081E8-AE4B-730A-BE91-92A582D913A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B2FABEA6-C09F-AC31-855D-0824B4A18BC8}"/>
              </a:ext>
            </a:extLst>
          </p:cNvPr>
          <p:cNvSpPr>
            <a:spLocks noGrp="1"/>
          </p:cNvSpPr>
          <p:nvPr>
            <p:ph type="sldNum" sz="quarter" idx="5"/>
          </p:nvPr>
        </p:nvSpPr>
        <p:spPr/>
        <p:txBody>
          <a:bodyPr/>
          <a:lstStyle/>
          <a:p>
            <a:fld id="{79DDAB09-73C1-4435-835F-246AD46E73F8}" type="slidenum">
              <a:rPr lang="en-IN" smtClean="0"/>
              <a:t>24</a:t>
            </a:fld>
            <a:endParaRPr lang="en-IN"/>
          </a:p>
        </p:txBody>
      </p:sp>
    </p:spTree>
    <p:extLst>
      <p:ext uri="{BB962C8B-B14F-4D97-AF65-F5344CB8AC3E}">
        <p14:creationId xmlns:p14="http://schemas.microsoft.com/office/powerpoint/2010/main" val="304260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2762D-4CB1-E38B-0A9C-871EECBB36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CCA0E-305C-6EC8-DBDD-DD95D102B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4692D6-0CE9-0EA5-89D7-2416F832DD7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FA4DF3E-874A-6B6E-FDD7-0FFFEE1A1F39}"/>
              </a:ext>
            </a:extLst>
          </p:cNvPr>
          <p:cNvSpPr>
            <a:spLocks noGrp="1"/>
          </p:cNvSpPr>
          <p:nvPr>
            <p:ph type="sldNum" sz="quarter" idx="5"/>
          </p:nvPr>
        </p:nvSpPr>
        <p:spPr/>
        <p:txBody>
          <a:bodyPr/>
          <a:lstStyle/>
          <a:p>
            <a:fld id="{79DDAB09-73C1-4435-835F-246AD46E73F8}" type="slidenum">
              <a:rPr lang="en-IN" smtClean="0"/>
              <a:t>25</a:t>
            </a:fld>
            <a:endParaRPr lang="en-IN"/>
          </a:p>
        </p:txBody>
      </p:sp>
    </p:spTree>
    <p:extLst>
      <p:ext uri="{BB962C8B-B14F-4D97-AF65-F5344CB8AC3E}">
        <p14:creationId xmlns:p14="http://schemas.microsoft.com/office/powerpoint/2010/main" val="2217283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26</a:t>
            </a:fld>
            <a:endParaRPr lang="en-IN"/>
          </a:p>
        </p:txBody>
      </p:sp>
    </p:spTree>
    <p:extLst>
      <p:ext uri="{BB962C8B-B14F-4D97-AF65-F5344CB8AC3E}">
        <p14:creationId xmlns:p14="http://schemas.microsoft.com/office/powerpoint/2010/main" val="1965421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73856-05DD-7933-CFA5-C1597E151F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ADFB17-D4E4-E6FD-4566-709C14F7E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6FD99-0E9A-BEDD-D613-7E9DA4155DED}"/>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EDF5D90-F653-8CA7-A0E3-23671D458311}"/>
              </a:ext>
            </a:extLst>
          </p:cNvPr>
          <p:cNvSpPr>
            <a:spLocks noGrp="1"/>
          </p:cNvSpPr>
          <p:nvPr>
            <p:ph type="sldNum" sz="quarter" idx="5"/>
          </p:nvPr>
        </p:nvSpPr>
        <p:spPr/>
        <p:txBody>
          <a:bodyPr/>
          <a:lstStyle/>
          <a:p>
            <a:fld id="{79DDAB09-73C1-4435-835F-246AD46E73F8}" type="slidenum">
              <a:rPr lang="en-IN" smtClean="0"/>
              <a:t>27</a:t>
            </a:fld>
            <a:endParaRPr lang="en-IN"/>
          </a:p>
        </p:txBody>
      </p:sp>
    </p:spTree>
    <p:extLst>
      <p:ext uri="{BB962C8B-B14F-4D97-AF65-F5344CB8AC3E}">
        <p14:creationId xmlns:p14="http://schemas.microsoft.com/office/powerpoint/2010/main" val="2142311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32</a:t>
            </a:fld>
            <a:endParaRPr lang="en-IN"/>
          </a:p>
        </p:txBody>
      </p:sp>
    </p:spTree>
    <p:extLst>
      <p:ext uri="{BB962C8B-B14F-4D97-AF65-F5344CB8AC3E}">
        <p14:creationId xmlns:p14="http://schemas.microsoft.com/office/powerpoint/2010/main" val="573439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5</a:t>
            </a:fld>
            <a:endParaRPr lang="en-IN"/>
          </a:p>
        </p:txBody>
      </p:sp>
    </p:spTree>
    <p:extLst>
      <p:ext uri="{BB962C8B-B14F-4D97-AF65-F5344CB8AC3E}">
        <p14:creationId xmlns:p14="http://schemas.microsoft.com/office/powerpoint/2010/main" val="322882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6</a:t>
            </a:fld>
            <a:endParaRPr lang="en-IN"/>
          </a:p>
        </p:txBody>
      </p:sp>
    </p:spTree>
    <p:extLst>
      <p:ext uri="{BB962C8B-B14F-4D97-AF65-F5344CB8AC3E}">
        <p14:creationId xmlns:p14="http://schemas.microsoft.com/office/powerpoint/2010/main" val="3808628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7</a:t>
            </a:fld>
            <a:endParaRPr lang="en-IN"/>
          </a:p>
        </p:txBody>
      </p:sp>
    </p:spTree>
    <p:extLst>
      <p:ext uri="{BB962C8B-B14F-4D97-AF65-F5344CB8AC3E}">
        <p14:creationId xmlns:p14="http://schemas.microsoft.com/office/powerpoint/2010/main" val="320263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8</a:t>
            </a:fld>
            <a:endParaRPr lang="en-IN"/>
          </a:p>
        </p:txBody>
      </p:sp>
    </p:spTree>
    <p:extLst>
      <p:ext uri="{BB962C8B-B14F-4D97-AF65-F5344CB8AC3E}">
        <p14:creationId xmlns:p14="http://schemas.microsoft.com/office/powerpoint/2010/main" val="866790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9</a:t>
            </a:fld>
            <a:endParaRPr lang="en-IN"/>
          </a:p>
        </p:txBody>
      </p:sp>
    </p:spTree>
    <p:extLst>
      <p:ext uri="{BB962C8B-B14F-4D97-AF65-F5344CB8AC3E}">
        <p14:creationId xmlns:p14="http://schemas.microsoft.com/office/powerpoint/2010/main" val="2662620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3EF8D-11C4-F6FD-A90E-E402247A0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E0CB9-6B54-BECF-53DF-659A02420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5B69AB-E93F-EEE0-CA57-25513FD857F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5C36580-8F20-8213-43D8-E5CDCD0F1AB7}"/>
              </a:ext>
            </a:extLst>
          </p:cNvPr>
          <p:cNvSpPr>
            <a:spLocks noGrp="1"/>
          </p:cNvSpPr>
          <p:nvPr>
            <p:ph type="sldNum" sz="quarter" idx="5"/>
          </p:nvPr>
        </p:nvSpPr>
        <p:spPr/>
        <p:txBody>
          <a:bodyPr/>
          <a:lstStyle/>
          <a:p>
            <a:fld id="{79DDAB09-73C1-4435-835F-246AD46E73F8}" type="slidenum">
              <a:rPr lang="en-IN" smtClean="0"/>
              <a:t>10</a:t>
            </a:fld>
            <a:endParaRPr lang="en-IN"/>
          </a:p>
        </p:txBody>
      </p:sp>
    </p:spTree>
    <p:extLst>
      <p:ext uri="{BB962C8B-B14F-4D97-AF65-F5344CB8AC3E}">
        <p14:creationId xmlns:p14="http://schemas.microsoft.com/office/powerpoint/2010/main" val="800501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9DDAB09-73C1-4435-835F-246AD46E73F8}" type="slidenum">
              <a:rPr lang="en-IN" smtClean="0"/>
              <a:t>11</a:t>
            </a:fld>
            <a:endParaRPr lang="en-IN"/>
          </a:p>
        </p:txBody>
      </p:sp>
    </p:spTree>
    <p:extLst>
      <p:ext uri="{BB962C8B-B14F-4D97-AF65-F5344CB8AC3E}">
        <p14:creationId xmlns:p14="http://schemas.microsoft.com/office/powerpoint/2010/main" val="1139794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4/25/2024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4/25/2024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4/25/2024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4/25/2024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4/25/2024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4/25/2024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slide" Target="slide2.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slide" Target="slide2.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slide" Target="slide2.xml"/><Relationship Id="rId4"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hyperlink" Target="https://cit.iict.bas.bg/cit-call-papers.html" TargetMode="Externa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60"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3">
              <a:alphaModFix amt="46000"/>
              <a:extLst>
                <a:ext uri="{96DAC541-7B7A-43D3-8B79-37D633B846F1}">
                  <asvg:svgBlip xmlns:asvg="http://schemas.microsoft.com/office/drawing/2016/SVG/main" r:embed="rId4"/>
                </a:ext>
              </a:extLst>
            </a:blip>
            <a:stretch>
              <a:fillRect/>
            </a:stretch>
          </a:blipFill>
        </p:spPr>
        <p:txBody>
          <a:bodyPr/>
          <a:lstStyle/>
          <a:p>
            <a:endParaRPr/>
          </a:p>
        </p:txBody>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a:p>
        </p:txBody>
      </p:sp>
      <p:graphicFrame>
        <p:nvGraphicFramePr>
          <p:cNvPr id="4" name="Table 4"/>
          <p:cNvGraphicFramePr>
            <a:graphicFrameLocks noGrp="1"/>
          </p:cNvGraphicFramePr>
          <p:nvPr>
            <p:extLst>
              <p:ext uri="{D42A27DB-BD31-4B8C-83A1-F6EECF244321}">
                <p14:modId xmlns:p14="http://schemas.microsoft.com/office/powerpoint/2010/main" val="502621688"/>
              </p:ext>
            </p:extLst>
          </p:nvPr>
        </p:nvGraphicFramePr>
        <p:xfrm>
          <a:off x="933806" y="7192337"/>
          <a:ext cx="16192500" cy="1675702"/>
        </p:xfrm>
        <a:graphic>
          <a:graphicData uri="http://schemas.openxmlformats.org/drawingml/2006/table">
            <a:tbl>
              <a:tblPr/>
              <a:tblGrid>
                <a:gridCol w="15908682">
                  <a:extLst>
                    <a:ext uri="{9D8B030D-6E8A-4147-A177-3AD203B41FA5}">
                      <a16:colId xmlns:a16="http://schemas.microsoft.com/office/drawing/2014/main" val="20000"/>
                    </a:ext>
                  </a:extLst>
                </a:gridCol>
                <a:gridCol w="169518">
                  <a:extLst>
                    <a:ext uri="{9D8B030D-6E8A-4147-A177-3AD203B41FA5}">
                      <a16:colId xmlns:a16="http://schemas.microsoft.com/office/drawing/2014/main" val="20001"/>
                    </a:ext>
                  </a:extLst>
                </a:gridCol>
                <a:gridCol w="114300">
                  <a:extLst>
                    <a:ext uri="{9D8B030D-6E8A-4147-A177-3AD203B41FA5}">
                      <a16:colId xmlns:a16="http://schemas.microsoft.com/office/drawing/2014/main" val="20002"/>
                    </a:ext>
                  </a:extLst>
                </a:gridCol>
              </a:tblGrid>
              <a:tr h="990779">
                <a:tc>
                  <a:txBody>
                    <a:bodyPr/>
                    <a:lstStyle/>
                    <a:p>
                      <a:pPr algn="l">
                        <a:lnSpc>
                          <a:spcPts val="4479"/>
                        </a:lnSpc>
                        <a:defRPr/>
                      </a:pPr>
                      <a:r>
                        <a:rPr lang="en-US" sz="3199" dirty="0">
                          <a:solidFill>
                            <a:srgbClr val="FFFFFF"/>
                          </a:solidFill>
                          <a:latin typeface="Codec Pro Bold"/>
                        </a:rPr>
                        <a:t>Presented By   Nayan Khemka (20BCE1884)</a:t>
                      </a:r>
                    </a:p>
                    <a:p>
                      <a:pPr algn="l">
                        <a:lnSpc>
                          <a:spcPts val="4479"/>
                        </a:lnSpc>
                        <a:defRPr/>
                      </a:pPr>
                      <a:endParaRPr lang="en-US" sz="3199" dirty="0">
                        <a:solidFill>
                          <a:srgbClr val="FFFFFF"/>
                        </a:solidFill>
                        <a:latin typeface="Codec Pro Bold"/>
                      </a:endParaRPr>
                    </a:p>
                    <a:p>
                      <a:pPr algn="l">
                        <a:lnSpc>
                          <a:spcPts val="4479"/>
                        </a:lnSpc>
                        <a:defRPr/>
                      </a:pPr>
                      <a:r>
                        <a:rPr lang="en-US" sz="3199" dirty="0">
                          <a:solidFill>
                            <a:srgbClr val="FFFFFF"/>
                          </a:solidFill>
                          <a:latin typeface="Codec Pro Bold"/>
                        </a:rPr>
                        <a:t>Guide: Dr. </a:t>
                      </a:r>
                      <a:r>
                        <a:rPr lang="en-US" sz="3199" dirty="0" err="1">
                          <a:solidFill>
                            <a:srgbClr val="FFFFFF"/>
                          </a:solidFill>
                          <a:latin typeface="Codec Pro Bold"/>
                        </a:rPr>
                        <a:t>Premalatha</a:t>
                      </a:r>
                      <a:r>
                        <a:rPr lang="en-US" sz="3199" dirty="0">
                          <a:solidFill>
                            <a:srgbClr val="FFFFFF"/>
                          </a:solidFill>
                          <a:latin typeface="Codec Pro Bold"/>
                        </a:rPr>
                        <a:t> M.</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3681370"/>
            <a:ext cx="16230600" cy="1366721"/>
          </a:xfrm>
          <a:prstGeom prst="rect">
            <a:avLst/>
          </a:prstGeom>
        </p:spPr>
        <p:txBody>
          <a:bodyPr lIns="0" tIns="0" rIns="0" bIns="0" rtlCol="0" anchor="t">
            <a:spAutoFit/>
          </a:bodyPr>
          <a:lstStyle/>
          <a:p>
            <a:pPr>
              <a:lnSpc>
                <a:spcPts val="5301"/>
              </a:lnSpc>
            </a:pPr>
            <a:r>
              <a:rPr lang="en-US" sz="5301">
                <a:solidFill>
                  <a:srgbClr val="FFFFFF"/>
                </a:solidFill>
                <a:latin typeface="Codec Pro Bold"/>
              </a:rPr>
              <a:t>ANOMALY DETECTION IN IMAGES USING TRANSFORMERS-BASED GANS</a:t>
            </a:r>
          </a:p>
        </p:txBody>
      </p:sp>
      <p:sp>
        <p:nvSpPr>
          <p:cNvPr id="6" name="TextBox 6"/>
          <p:cNvSpPr txBox="1"/>
          <p:nvPr/>
        </p:nvSpPr>
        <p:spPr>
          <a:xfrm>
            <a:off x="7276290" y="398491"/>
            <a:ext cx="3773520" cy="948658"/>
          </a:xfrm>
          <a:prstGeom prst="rect">
            <a:avLst/>
          </a:prstGeom>
        </p:spPr>
        <p:txBody>
          <a:bodyPr lIns="0" tIns="0" rIns="0" bIns="0" rtlCol="0" anchor="t">
            <a:spAutoFit/>
          </a:bodyPr>
          <a:lstStyle/>
          <a:p>
            <a:pPr algn="ctr">
              <a:lnSpc>
                <a:spcPts val="7903"/>
              </a:lnSpc>
              <a:spcBef>
                <a:spcPct val="0"/>
              </a:spcBef>
            </a:pPr>
            <a:r>
              <a:rPr lang="en-US" sz="5645" dirty="0">
                <a:solidFill>
                  <a:srgbClr val="FFFFFF"/>
                </a:solidFill>
                <a:latin typeface="Codec Pro"/>
              </a:rPr>
              <a:t>REVIEW - 3</a:t>
            </a:r>
          </a:p>
        </p:txBody>
      </p:sp>
      <p:sp>
        <p:nvSpPr>
          <p:cNvPr id="7" name="TextBox 6">
            <a:extLst>
              <a:ext uri="{FF2B5EF4-FFF2-40B4-BE49-F238E27FC236}">
                <a16:creationId xmlns:a16="http://schemas.microsoft.com/office/drawing/2014/main" id="{B24A4E59-4A17-05A5-C64D-E17FF60D13A9}"/>
              </a:ext>
            </a:extLst>
          </p:cNvPr>
          <p:cNvSpPr txBox="1"/>
          <p:nvPr/>
        </p:nvSpPr>
        <p:spPr>
          <a:xfrm>
            <a:off x="17411700" y="9403583"/>
            <a:ext cx="1752600" cy="707886"/>
          </a:xfrm>
          <a:prstGeom prst="rect">
            <a:avLst/>
          </a:prstGeom>
          <a:noFill/>
        </p:spPr>
        <p:txBody>
          <a:bodyPr wrap="square" rtlCol="0">
            <a:spAutoFit/>
          </a:bodyPr>
          <a:lstStyle/>
          <a:p>
            <a:r>
              <a:rPr lang="en-IN" sz="4000" b="1" dirty="0">
                <a:solidFill>
                  <a:schemeClr val="bg1"/>
                </a:solidFill>
              </a:rPr>
              <a:t>1</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1743-99FC-7CC3-6B04-A75095584E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88AEF2B-E207-56B1-C1BD-0485ADC74E99}"/>
              </a:ext>
            </a:extLst>
          </p:cNvPr>
          <p:cNvSpPr/>
          <p:nvPr/>
        </p:nvSpPr>
        <p:spPr>
          <a:xfrm rot="1266022">
            <a:off x="9976361" y="-1463830"/>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858880E9-1987-81A0-A0AF-D7D09CDF42A5}"/>
              </a:ext>
            </a:extLst>
          </p:cNvPr>
          <p:cNvSpPr txBox="1"/>
          <p:nvPr/>
        </p:nvSpPr>
        <p:spPr>
          <a:xfrm>
            <a:off x="418832" y="833168"/>
            <a:ext cx="9584276" cy="2191882"/>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Proposed System Design</a:t>
            </a:r>
          </a:p>
        </p:txBody>
      </p:sp>
      <p:pic>
        <p:nvPicPr>
          <p:cNvPr id="5" name="Picture 4">
            <a:extLst>
              <a:ext uri="{FF2B5EF4-FFF2-40B4-BE49-F238E27FC236}">
                <a16:creationId xmlns:a16="http://schemas.microsoft.com/office/drawing/2014/main" id="{4A7F94AA-DD59-D75D-BCBF-1DB3C3FCF1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0811" y="3467100"/>
            <a:ext cx="5334000" cy="62334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7606A863-845F-D8D1-5720-6E22A179C9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3368027"/>
            <a:ext cx="5088290" cy="64638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D902DE7-5062-E60A-94B9-3CD538014E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932819" y="3619500"/>
            <a:ext cx="5681124" cy="5531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DC38FD87-09D6-B9B6-C033-E37A17E98DA8}"/>
              </a:ext>
            </a:extLst>
          </p:cNvPr>
          <p:cNvSpPr txBox="1"/>
          <p:nvPr/>
        </p:nvSpPr>
        <p:spPr>
          <a:xfrm>
            <a:off x="17411700" y="9403583"/>
            <a:ext cx="1752600" cy="707886"/>
          </a:xfrm>
          <a:prstGeom prst="rect">
            <a:avLst/>
          </a:prstGeom>
          <a:noFill/>
        </p:spPr>
        <p:txBody>
          <a:bodyPr wrap="square" rtlCol="0">
            <a:spAutoFit/>
          </a:bodyPr>
          <a:lstStyle/>
          <a:p>
            <a:r>
              <a:rPr lang="en-IN" sz="4000" b="1" dirty="0"/>
              <a:t>10</a:t>
            </a:r>
          </a:p>
        </p:txBody>
      </p:sp>
    </p:spTree>
    <p:extLst>
      <p:ext uri="{BB962C8B-B14F-4D97-AF65-F5344CB8AC3E}">
        <p14:creationId xmlns:p14="http://schemas.microsoft.com/office/powerpoint/2010/main" val="118136298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18832" y="833168"/>
            <a:ext cx="9584276" cy="2191882"/>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Proposed System Design</a:t>
            </a:r>
          </a:p>
        </p:txBody>
      </p:sp>
      <p:sp>
        <p:nvSpPr>
          <p:cNvPr id="48" name="Trapezoid 47">
            <a:extLst>
              <a:ext uri="{FF2B5EF4-FFF2-40B4-BE49-F238E27FC236}">
                <a16:creationId xmlns:a16="http://schemas.microsoft.com/office/drawing/2014/main" id="{2202982F-540A-2C75-2D56-4125A0E3AD23}"/>
              </a:ext>
            </a:extLst>
          </p:cNvPr>
          <p:cNvSpPr/>
          <p:nvPr/>
        </p:nvSpPr>
        <p:spPr>
          <a:xfrm rot="5400000">
            <a:off x="10287705" y="5075630"/>
            <a:ext cx="1251285" cy="1026694"/>
          </a:xfrm>
          <a:prstGeom prst="trapezoi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85FED102-9AC5-A88B-18E1-4A4FFE020F5A}"/>
              </a:ext>
            </a:extLst>
          </p:cNvPr>
          <p:cNvSpPr/>
          <p:nvPr/>
        </p:nvSpPr>
        <p:spPr>
          <a:xfrm>
            <a:off x="5886981" y="5588977"/>
            <a:ext cx="2395462" cy="1559093"/>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a:solidFill>
                  <a:schemeClr val="tx1"/>
                </a:solidFill>
              </a:rPr>
              <a:t>Z</a:t>
            </a:r>
          </a:p>
        </p:txBody>
      </p:sp>
      <p:sp>
        <p:nvSpPr>
          <p:cNvPr id="50" name="Trapezoid 49">
            <a:extLst>
              <a:ext uri="{FF2B5EF4-FFF2-40B4-BE49-F238E27FC236}">
                <a16:creationId xmlns:a16="http://schemas.microsoft.com/office/drawing/2014/main" id="{D5063697-8005-2E51-C5B0-7DD4EE23A2BB}"/>
              </a:ext>
            </a:extLst>
          </p:cNvPr>
          <p:cNvSpPr/>
          <p:nvPr/>
        </p:nvSpPr>
        <p:spPr>
          <a:xfrm rot="5400000">
            <a:off x="5892713" y="6059635"/>
            <a:ext cx="1114076" cy="713874"/>
          </a:xfrm>
          <a:prstGeom prst="trapezoid">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Rounded Corners 50">
            <a:extLst>
              <a:ext uri="{FF2B5EF4-FFF2-40B4-BE49-F238E27FC236}">
                <a16:creationId xmlns:a16="http://schemas.microsoft.com/office/drawing/2014/main" id="{B429FBE3-1C4C-002F-760B-01865936C928}"/>
              </a:ext>
            </a:extLst>
          </p:cNvPr>
          <p:cNvSpPr/>
          <p:nvPr/>
        </p:nvSpPr>
        <p:spPr>
          <a:xfrm>
            <a:off x="10319789" y="3283393"/>
            <a:ext cx="1925053" cy="115503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Normal Discriminator (ViT)</a:t>
            </a:r>
          </a:p>
        </p:txBody>
      </p:sp>
      <p:sp>
        <p:nvSpPr>
          <p:cNvPr id="52" name="Rectangle: Rounded Corners 51">
            <a:extLst>
              <a:ext uri="{FF2B5EF4-FFF2-40B4-BE49-F238E27FC236}">
                <a16:creationId xmlns:a16="http://schemas.microsoft.com/office/drawing/2014/main" id="{C6CDBDA1-2926-ACA7-10B4-E9BAA2B3DECF}"/>
              </a:ext>
            </a:extLst>
          </p:cNvPr>
          <p:cNvSpPr/>
          <p:nvPr/>
        </p:nvSpPr>
        <p:spPr>
          <a:xfrm>
            <a:off x="10335831" y="7724514"/>
            <a:ext cx="1925053" cy="115503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Anomaly Discriminator (ViT)</a:t>
            </a:r>
          </a:p>
        </p:txBody>
      </p:sp>
      <p:graphicFrame>
        <p:nvGraphicFramePr>
          <p:cNvPr id="53" name="Table 52">
            <a:extLst>
              <a:ext uri="{FF2B5EF4-FFF2-40B4-BE49-F238E27FC236}">
                <a16:creationId xmlns:a16="http://schemas.microsoft.com/office/drawing/2014/main" id="{0156E8D7-A690-B45E-9068-AE8A4C1F01CA}"/>
              </a:ext>
            </a:extLst>
          </p:cNvPr>
          <p:cNvGraphicFramePr>
            <a:graphicFrameLocks noGrp="1"/>
          </p:cNvGraphicFramePr>
          <p:nvPr>
            <p:extLst>
              <p:ext uri="{D42A27DB-BD31-4B8C-83A1-F6EECF244321}">
                <p14:modId xmlns:p14="http://schemas.microsoft.com/office/powerpoint/2010/main" val="1775962430"/>
              </p:ext>
            </p:extLst>
          </p:nvPr>
        </p:nvGraphicFramePr>
        <p:xfrm>
          <a:off x="12737695" y="3129390"/>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650221742"/>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721088123"/>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4068669444"/>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4" name="Table 53">
            <a:extLst>
              <a:ext uri="{FF2B5EF4-FFF2-40B4-BE49-F238E27FC236}">
                <a16:creationId xmlns:a16="http://schemas.microsoft.com/office/drawing/2014/main" id="{B9920AFE-2573-17C8-F249-E14A8F24C3AD}"/>
              </a:ext>
            </a:extLst>
          </p:cNvPr>
          <p:cNvGraphicFramePr>
            <a:graphicFrameLocks noGrp="1"/>
          </p:cNvGraphicFramePr>
          <p:nvPr>
            <p:extLst>
              <p:ext uri="{D42A27DB-BD31-4B8C-83A1-F6EECF244321}">
                <p14:modId xmlns:p14="http://schemas.microsoft.com/office/powerpoint/2010/main" val="1605158863"/>
              </p:ext>
            </p:extLst>
          </p:nvPr>
        </p:nvGraphicFramePr>
        <p:xfrm>
          <a:off x="14978872" y="7564428"/>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extLst>
                  <a:ext uri="{0D108BD9-81ED-4DB2-BD59-A6C34878D82A}">
                    <a16:rowId xmlns:a16="http://schemas.microsoft.com/office/drawing/2014/main" val="1650221742"/>
                  </a:ext>
                </a:extLst>
              </a:tr>
              <a:tr h="245359">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extLst>
                  <a:ext uri="{0D108BD9-81ED-4DB2-BD59-A6C34878D82A}">
                    <a16:rowId xmlns:a16="http://schemas.microsoft.com/office/drawing/2014/main" val="1721088123"/>
                  </a:ext>
                </a:extLst>
              </a:tr>
              <a:tr h="245359">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extLst>
                  <a:ext uri="{0D108BD9-81ED-4DB2-BD59-A6C34878D82A}">
                    <a16:rowId xmlns:a16="http://schemas.microsoft.com/office/drawing/2014/main" val="4068669444"/>
                  </a:ext>
                </a:extLst>
              </a:tr>
              <a:tr h="245359">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a:t>0</a:t>
                      </a:r>
                    </a:p>
                  </a:txBody>
                  <a:tcPr>
                    <a:solidFill>
                      <a:schemeClr val="bg1"/>
                    </a:solidFill>
                  </a:tcPr>
                </a:tc>
                <a:tc>
                  <a:txBody>
                    <a:bodyPr/>
                    <a:lstStyle/>
                    <a:p>
                      <a:r>
                        <a:rPr lang="en-IN" dirty="0"/>
                        <a:t>0</a:t>
                      </a:r>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5" name="Table 54">
            <a:extLst>
              <a:ext uri="{FF2B5EF4-FFF2-40B4-BE49-F238E27FC236}">
                <a16:creationId xmlns:a16="http://schemas.microsoft.com/office/drawing/2014/main" id="{4367338E-848D-98E9-F933-D63CA4A7ED17}"/>
              </a:ext>
            </a:extLst>
          </p:cNvPr>
          <p:cNvGraphicFramePr>
            <a:graphicFrameLocks noGrp="1"/>
          </p:cNvGraphicFramePr>
          <p:nvPr>
            <p:extLst>
              <p:ext uri="{D42A27DB-BD31-4B8C-83A1-F6EECF244321}">
                <p14:modId xmlns:p14="http://schemas.microsoft.com/office/powerpoint/2010/main" val="3842615177"/>
              </p:ext>
            </p:extLst>
          </p:nvPr>
        </p:nvGraphicFramePr>
        <p:xfrm>
          <a:off x="12772977" y="7572048"/>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650221742"/>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1721088123"/>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extLst>
                  <a:ext uri="{0D108BD9-81ED-4DB2-BD59-A6C34878D82A}">
                    <a16:rowId xmlns:a16="http://schemas.microsoft.com/office/drawing/2014/main" val="4068669444"/>
                  </a:ext>
                </a:extLst>
              </a:tr>
              <a:tr h="245359">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a:p>
                  </a:txBody>
                  <a:tcPr>
                    <a:solidFill>
                      <a:schemeClr val="bg1"/>
                    </a:solidFill>
                  </a:tcPr>
                </a:tc>
                <a:tc>
                  <a:txBody>
                    <a:bodyPr/>
                    <a:lstStyle/>
                    <a:p>
                      <a:endParaRPr lang="en-IN" dirty="0"/>
                    </a:p>
                  </a:txBody>
                  <a:tcPr>
                    <a:solidFill>
                      <a:schemeClr val="bg1"/>
                    </a:solidFill>
                  </a:tcPr>
                </a:tc>
                <a:extLst>
                  <a:ext uri="{0D108BD9-81ED-4DB2-BD59-A6C34878D82A}">
                    <a16:rowId xmlns:a16="http://schemas.microsoft.com/office/drawing/2014/main" val="3052704002"/>
                  </a:ext>
                </a:extLst>
              </a:tr>
            </a:tbl>
          </a:graphicData>
        </a:graphic>
      </p:graphicFrame>
      <p:graphicFrame>
        <p:nvGraphicFramePr>
          <p:cNvPr id="56" name="Table 55">
            <a:extLst>
              <a:ext uri="{FF2B5EF4-FFF2-40B4-BE49-F238E27FC236}">
                <a16:creationId xmlns:a16="http://schemas.microsoft.com/office/drawing/2014/main" id="{D8A1C280-E3A5-C302-761F-47C94F14766B}"/>
              </a:ext>
            </a:extLst>
          </p:cNvPr>
          <p:cNvGraphicFramePr>
            <a:graphicFrameLocks noGrp="1"/>
          </p:cNvGraphicFramePr>
          <p:nvPr>
            <p:extLst>
              <p:ext uri="{D42A27DB-BD31-4B8C-83A1-F6EECF244321}">
                <p14:modId xmlns:p14="http://schemas.microsoft.com/office/powerpoint/2010/main" val="865562322"/>
              </p:ext>
            </p:extLst>
          </p:nvPr>
        </p:nvGraphicFramePr>
        <p:xfrm>
          <a:off x="14978872" y="3129390"/>
          <a:ext cx="1327928" cy="1463040"/>
        </p:xfrm>
        <a:graphic>
          <a:graphicData uri="http://schemas.openxmlformats.org/drawingml/2006/table">
            <a:tbl>
              <a:tblPr>
                <a:tableStyleId>{D7AC3CCA-C797-4891-BE02-D94E43425B78}</a:tableStyleId>
              </a:tblPr>
              <a:tblGrid>
                <a:gridCol w="331982">
                  <a:extLst>
                    <a:ext uri="{9D8B030D-6E8A-4147-A177-3AD203B41FA5}">
                      <a16:colId xmlns:a16="http://schemas.microsoft.com/office/drawing/2014/main" val="1531457769"/>
                    </a:ext>
                  </a:extLst>
                </a:gridCol>
                <a:gridCol w="331982">
                  <a:extLst>
                    <a:ext uri="{9D8B030D-6E8A-4147-A177-3AD203B41FA5}">
                      <a16:colId xmlns:a16="http://schemas.microsoft.com/office/drawing/2014/main" val="3046824994"/>
                    </a:ext>
                  </a:extLst>
                </a:gridCol>
                <a:gridCol w="331982">
                  <a:extLst>
                    <a:ext uri="{9D8B030D-6E8A-4147-A177-3AD203B41FA5}">
                      <a16:colId xmlns:a16="http://schemas.microsoft.com/office/drawing/2014/main" val="2284933798"/>
                    </a:ext>
                  </a:extLst>
                </a:gridCol>
                <a:gridCol w="331982">
                  <a:extLst>
                    <a:ext uri="{9D8B030D-6E8A-4147-A177-3AD203B41FA5}">
                      <a16:colId xmlns:a16="http://schemas.microsoft.com/office/drawing/2014/main" val="850654435"/>
                    </a:ext>
                  </a:extLst>
                </a:gridCol>
              </a:tblGrid>
              <a:tr h="245359">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extLst>
                  <a:ext uri="{0D108BD9-81ED-4DB2-BD59-A6C34878D82A}">
                    <a16:rowId xmlns:a16="http://schemas.microsoft.com/office/drawing/2014/main" val="1650221742"/>
                  </a:ext>
                </a:extLst>
              </a:tr>
              <a:tr h="245359">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extLst>
                  <a:ext uri="{0D108BD9-81ED-4DB2-BD59-A6C34878D82A}">
                    <a16:rowId xmlns:a16="http://schemas.microsoft.com/office/drawing/2014/main" val="1721088123"/>
                  </a:ext>
                </a:extLst>
              </a:tr>
              <a:tr h="245359">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extLst>
                  <a:ext uri="{0D108BD9-81ED-4DB2-BD59-A6C34878D82A}">
                    <a16:rowId xmlns:a16="http://schemas.microsoft.com/office/drawing/2014/main" val="4068669444"/>
                  </a:ext>
                </a:extLst>
              </a:tr>
              <a:tr h="245359">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a:t>1</a:t>
                      </a:r>
                    </a:p>
                  </a:txBody>
                  <a:tcPr>
                    <a:solidFill>
                      <a:schemeClr val="bg1"/>
                    </a:solidFill>
                  </a:tcPr>
                </a:tc>
                <a:tc>
                  <a:txBody>
                    <a:bodyPr/>
                    <a:lstStyle/>
                    <a:p>
                      <a:r>
                        <a:rPr lang="en-IN" dirty="0"/>
                        <a:t>1</a:t>
                      </a:r>
                    </a:p>
                  </a:txBody>
                  <a:tcPr>
                    <a:solidFill>
                      <a:schemeClr val="bg1"/>
                    </a:solidFill>
                  </a:tcPr>
                </a:tc>
                <a:extLst>
                  <a:ext uri="{0D108BD9-81ED-4DB2-BD59-A6C34878D82A}">
                    <a16:rowId xmlns:a16="http://schemas.microsoft.com/office/drawing/2014/main" val="3052704002"/>
                  </a:ext>
                </a:extLst>
              </a:tr>
            </a:tbl>
          </a:graphicData>
        </a:graphic>
      </p:graphicFrame>
      <p:sp>
        <p:nvSpPr>
          <p:cNvPr id="57" name="TextBox 56">
            <a:extLst>
              <a:ext uri="{FF2B5EF4-FFF2-40B4-BE49-F238E27FC236}">
                <a16:creationId xmlns:a16="http://schemas.microsoft.com/office/drawing/2014/main" id="{F375FFD2-EC8D-236A-3059-79EB3491FE5F}"/>
              </a:ext>
            </a:extLst>
          </p:cNvPr>
          <p:cNvSpPr txBox="1"/>
          <p:nvPr/>
        </p:nvSpPr>
        <p:spPr>
          <a:xfrm>
            <a:off x="2433918" y="5143500"/>
            <a:ext cx="850232"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a:t>Normal image</a:t>
            </a:r>
          </a:p>
        </p:txBody>
      </p:sp>
      <p:sp>
        <p:nvSpPr>
          <p:cNvPr id="58" name="TextBox 57">
            <a:extLst>
              <a:ext uri="{FF2B5EF4-FFF2-40B4-BE49-F238E27FC236}">
                <a16:creationId xmlns:a16="http://schemas.microsoft.com/office/drawing/2014/main" id="{7FB05F4C-0658-E653-59FC-F312AD36D04B}"/>
              </a:ext>
            </a:extLst>
          </p:cNvPr>
          <p:cNvSpPr txBox="1"/>
          <p:nvPr/>
        </p:nvSpPr>
        <p:spPr>
          <a:xfrm>
            <a:off x="2281420" y="7287280"/>
            <a:ext cx="100273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a:t>Anomaly image</a:t>
            </a:r>
          </a:p>
        </p:txBody>
      </p:sp>
      <p:sp>
        <p:nvSpPr>
          <p:cNvPr id="59" name="TextBox 58">
            <a:extLst>
              <a:ext uri="{FF2B5EF4-FFF2-40B4-BE49-F238E27FC236}">
                <a16:creationId xmlns:a16="http://schemas.microsoft.com/office/drawing/2014/main" id="{D8CE6D44-D459-D82F-12A8-0780DD2822C3}"/>
              </a:ext>
            </a:extLst>
          </p:cNvPr>
          <p:cNvSpPr txBox="1"/>
          <p:nvPr/>
        </p:nvSpPr>
        <p:spPr>
          <a:xfrm>
            <a:off x="8684852" y="5181830"/>
            <a:ext cx="128626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a:t>Normal reconstruction</a:t>
            </a:r>
          </a:p>
        </p:txBody>
      </p:sp>
      <p:sp>
        <p:nvSpPr>
          <p:cNvPr id="60" name="TextBox 59">
            <a:extLst>
              <a:ext uri="{FF2B5EF4-FFF2-40B4-BE49-F238E27FC236}">
                <a16:creationId xmlns:a16="http://schemas.microsoft.com/office/drawing/2014/main" id="{D5C3A397-B5B0-797B-53EE-CE80D5820AF3}"/>
              </a:ext>
            </a:extLst>
          </p:cNvPr>
          <p:cNvSpPr txBox="1"/>
          <p:nvPr/>
        </p:nvSpPr>
        <p:spPr>
          <a:xfrm>
            <a:off x="8595202" y="7215253"/>
            <a:ext cx="1286261"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a:t>Anomaly reconstruction</a:t>
            </a:r>
          </a:p>
        </p:txBody>
      </p:sp>
      <p:cxnSp>
        <p:nvCxnSpPr>
          <p:cNvPr id="61" name="Connector: Elbow 60">
            <a:extLst>
              <a:ext uri="{FF2B5EF4-FFF2-40B4-BE49-F238E27FC236}">
                <a16:creationId xmlns:a16="http://schemas.microsoft.com/office/drawing/2014/main" id="{B0ADE172-8E31-D563-4440-6A382E7051C2}"/>
              </a:ext>
            </a:extLst>
          </p:cNvPr>
          <p:cNvCxnSpPr/>
          <p:nvPr/>
        </p:nvCxnSpPr>
        <p:spPr>
          <a:xfrm>
            <a:off x="3289752" y="5407255"/>
            <a:ext cx="545431" cy="770600"/>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2" name="Connector: Elbow 61">
            <a:extLst>
              <a:ext uri="{FF2B5EF4-FFF2-40B4-BE49-F238E27FC236}">
                <a16:creationId xmlns:a16="http://schemas.microsoft.com/office/drawing/2014/main" id="{BDD23A1A-BCB9-2139-2C40-C2C1F3CC19E1}"/>
              </a:ext>
            </a:extLst>
          </p:cNvPr>
          <p:cNvCxnSpPr/>
          <p:nvPr/>
        </p:nvCxnSpPr>
        <p:spPr>
          <a:xfrm flipV="1">
            <a:off x="3272118" y="6591300"/>
            <a:ext cx="545431" cy="860231"/>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63" name="Connector: Elbow 62">
            <a:extLst>
              <a:ext uri="{FF2B5EF4-FFF2-40B4-BE49-F238E27FC236}">
                <a16:creationId xmlns:a16="http://schemas.microsoft.com/office/drawing/2014/main" id="{3D31E383-BCC4-AF83-2310-1A8DB8AB95FB}"/>
              </a:ext>
            </a:extLst>
          </p:cNvPr>
          <p:cNvCxnSpPr>
            <a:endCxn id="59" idx="1"/>
          </p:cNvCxnSpPr>
          <p:nvPr/>
        </p:nvCxnSpPr>
        <p:spPr>
          <a:xfrm rot="5400000" flipH="1" flipV="1">
            <a:off x="8186360" y="5629173"/>
            <a:ext cx="684225" cy="31276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64" name="Connector: Elbow 63">
            <a:extLst>
              <a:ext uri="{FF2B5EF4-FFF2-40B4-BE49-F238E27FC236}">
                <a16:creationId xmlns:a16="http://schemas.microsoft.com/office/drawing/2014/main" id="{E901A898-BB6A-1BB3-ADDB-5A60031D3158}"/>
              </a:ext>
            </a:extLst>
          </p:cNvPr>
          <p:cNvCxnSpPr>
            <a:stCxn id="49" idx="3"/>
            <a:endCxn id="60" idx="1"/>
          </p:cNvCxnSpPr>
          <p:nvPr/>
        </p:nvCxnSpPr>
        <p:spPr>
          <a:xfrm>
            <a:off x="8282443" y="6368524"/>
            <a:ext cx="312759" cy="1108339"/>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or: Elbow 64">
            <a:extLst>
              <a:ext uri="{FF2B5EF4-FFF2-40B4-BE49-F238E27FC236}">
                <a16:creationId xmlns:a16="http://schemas.microsoft.com/office/drawing/2014/main" id="{DE904F7A-7A50-17F0-A85E-DEA79FB13FB6}"/>
              </a:ext>
            </a:extLst>
          </p:cNvPr>
          <p:cNvCxnSpPr/>
          <p:nvPr/>
        </p:nvCxnSpPr>
        <p:spPr>
          <a:xfrm rot="5400000">
            <a:off x="8253310" y="6095836"/>
            <a:ext cx="147917" cy="89649"/>
          </a:xfrm>
          <a:prstGeom prst="bentConnector3">
            <a:avLst/>
          </a:prstGeom>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2B7EA851-4173-6605-2BDA-721A8DD12158}"/>
              </a:ext>
            </a:extLst>
          </p:cNvPr>
          <p:cNvCxnSpPr>
            <a:stCxn id="51" idx="3"/>
            <a:endCxn id="53" idx="1"/>
          </p:cNvCxnSpPr>
          <p:nvPr/>
        </p:nvCxnSpPr>
        <p:spPr>
          <a:xfrm>
            <a:off x="12244842" y="3860910"/>
            <a:ext cx="492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C5722C52-ABFF-22DA-7E23-068EFC0CBC8C}"/>
              </a:ext>
            </a:extLst>
          </p:cNvPr>
          <p:cNvCxnSpPr/>
          <p:nvPr/>
        </p:nvCxnSpPr>
        <p:spPr>
          <a:xfrm>
            <a:off x="12244842" y="8310522"/>
            <a:ext cx="49285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B3BC02BE-6EF1-9ED5-4F9A-550508608CA4}"/>
              </a:ext>
            </a:extLst>
          </p:cNvPr>
          <p:cNvSpPr txBox="1"/>
          <p:nvPr/>
        </p:nvSpPr>
        <p:spPr>
          <a:xfrm>
            <a:off x="11396427" y="5382480"/>
            <a:ext cx="400390" cy="369332"/>
          </a:xfrm>
          <a:prstGeom prst="rect">
            <a:avLst/>
          </a:prstGeom>
          <a:noFill/>
        </p:spPr>
        <p:txBody>
          <a:bodyPr wrap="square">
            <a:spAutoFit/>
          </a:bodyPr>
          <a:lstStyle/>
          <a:p>
            <a:pPr algn="ctr"/>
            <a:r>
              <a:rPr lang="en-IN" b="1">
                <a:solidFill>
                  <a:schemeClr val="tx1"/>
                </a:solidFill>
              </a:rPr>
              <a:t>Z’</a:t>
            </a:r>
          </a:p>
        </p:txBody>
      </p:sp>
      <p:cxnSp>
        <p:nvCxnSpPr>
          <p:cNvPr id="69" name="Connector: Elbow 68">
            <a:extLst>
              <a:ext uri="{FF2B5EF4-FFF2-40B4-BE49-F238E27FC236}">
                <a16:creationId xmlns:a16="http://schemas.microsoft.com/office/drawing/2014/main" id="{099FBDA2-955E-941D-F06F-FB04B00689B0}"/>
              </a:ext>
            </a:extLst>
          </p:cNvPr>
          <p:cNvCxnSpPr/>
          <p:nvPr/>
        </p:nvCxnSpPr>
        <p:spPr>
          <a:xfrm flipV="1">
            <a:off x="3218778" y="7642927"/>
            <a:ext cx="5366010" cy="42744"/>
          </a:xfrm>
          <a:prstGeom prst="bentConnector3">
            <a:avLst>
              <a:gd name="adj1" fmla="val 50000"/>
            </a:avLst>
          </a:prstGeom>
          <a:ln w="12700">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6128F3CC-C931-B9EB-540B-B17B57B01097}"/>
              </a:ext>
            </a:extLst>
          </p:cNvPr>
          <p:cNvCxnSpPr>
            <a:endCxn id="68" idx="0"/>
          </p:cNvCxnSpPr>
          <p:nvPr/>
        </p:nvCxnSpPr>
        <p:spPr>
          <a:xfrm>
            <a:off x="7103135" y="4701724"/>
            <a:ext cx="4493487" cy="680756"/>
          </a:xfrm>
          <a:prstGeom prst="bentConnector2">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6E2FB065-E1D1-B36B-2E9B-12164F549565}"/>
              </a:ext>
            </a:extLst>
          </p:cNvPr>
          <p:cNvCxnSpPr>
            <a:stCxn id="55" idx="3"/>
            <a:endCxn id="54" idx="1"/>
          </p:cNvCxnSpPr>
          <p:nvPr/>
        </p:nvCxnSpPr>
        <p:spPr>
          <a:xfrm flipV="1">
            <a:off x="14100905" y="8295948"/>
            <a:ext cx="877967" cy="7620"/>
          </a:xfrm>
          <a:prstGeom prst="bentConnector3">
            <a:avLst/>
          </a:prstGeom>
          <a:ln w="12700">
            <a:solidFill>
              <a:srgbClr val="FF0000"/>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885ECD0-64B0-3BC1-D3D9-DC91132C537E}"/>
              </a:ext>
            </a:extLst>
          </p:cNvPr>
          <p:cNvCxnSpPr/>
          <p:nvPr/>
        </p:nvCxnSpPr>
        <p:spPr>
          <a:xfrm flipV="1">
            <a:off x="14078045" y="3888540"/>
            <a:ext cx="877967" cy="7620"/>
          </a:xfrm>
          <a:prstGeom prst="bentConnector3">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66D5130D-5E7C-623E-A549-D18674D8DCB8}"/>
              </a:ext>
            </a:extLst>
          </p:cNvPr>
          <p:cNvCxnSpPr/>
          <p:nvPr/>
        </p:nvCxnSpPr>
        <p:spPr>
          <a:xfrm rot="5400000">
            <a:off x="6331344" y="5514951"/>
            <a:ext cx="1626459" cy="3"/>
          </a:xfrm>
          <a:prstGeom prst="bent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67FCD12-0A8D-5B93-DEB0-C0A78CC620FB}"/>
              </a:ext>
            </a:extLst>
          </p:cNvPr>
          <p:cNvCxnSpPr/>
          <p:nvPr/>
        </p:nvCxnSpPr>
        <p:spPr>
          <a:xfrm rot="5400000">
            <a:off x="8421561" y="4705279"/>
            <a:ext cx="969194" cy="3"/>
          </a:xfrm>
          <a:prstGeom prst="bent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AA46CDD-76C3-B593-3BEA-7FB7EA435539}"/>
              </a:ext>
            </a:extLst>
          </p:cNvPr>
          <p:cNvCxnSpPr/>
          <p:nvPr/>
        </p:nvCxnSpPr>
        <p:spPr>
          <a:xfrm flipH="1">
            <a:off x="9216149" y="3957120"/>
            <a:ext cx="22183" cy="1232330"/>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911A419F-639A-B0E1-28FE-0BB3BA136ECF}"/>
              </a:ext>
            </a:extLst>
          </p:cNvPr>
          <p:cNvCxnSpPr/>
          <p:nvPr/>
        </p:nvCxnSpPr>
        <p:spPr>
          <a:xfrm rot="5400000">
            <a:off x="2711319" y="4658901"/>
            <a:ext cx="969194" cy="3"/>
          </a:xfrm>
          <a:prstGeom prst="bentConnector3">
            <a:avLst>
              <a:gd name="adj1" fmla="val 55505"/>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A2545A3-AD16-CA14-6EC7-E1BF399E2019}"/>
              </a:ext>
            </a:extLst>
          </p:cNvPr>
          <p:cNvCxnSpPr/>
          <p:nvPr/>
        </p:nvCxnSpPr>
        <p:spPr>
          <a:xfrm flipH="1">
            <a:off x="2799677" y="4000500"/>
            <a:ext cx="0" cy="1153437"/>
          </a:xfrm>
          <a:prstGeom prst="straightConnector1">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6C50C8F-58A1-859B-DC63-7F2E2540F23C}"/>
              </a:ext>
            </a:extLst>
          </p:cNvPr>
          <p:cNvCxnSpPr/>
          <p:nvPr/>
        </p:nvCxnSpPr>
        <p:spPr>
          <a:xfrm flipV="1">
            <a:off x="2799677" y="3989579"/>
            <a:ext cx="6433775" cy="7902"/>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8E7BBEC-AE72-A32D-98F5-8F9AB50E22FB}"/>
              </a:ext>
            </a:extLst>
          </p:cNvPr>
          <p:cNvCxnSpPr/>
          <p:nvPr/>
        </p:nvCxnSpPr>
        <p:spPr>
          <a:xfrm>
            <a:off x="3218778" y="4186775"/>
            <a:ext cx="5687378" cy="63769"/>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2D283C2-7192-7A70-31BF-310E7B2BE607}"/>
              </a:ext>
            </a:extLst>
          </p:cNvPr>
          <p:cNvSpPr txBox="1"/>
          <p:nvPr/>
        </p:nvSpPr>
        <p:spPr>
          <a:xfrm>
            <a:off x="6200033" y="3692753"/>
            <a:ext cx="702436" cy="307777"/>
          </a:xfrm>
          <a:prstGeom prst="rect">
            <a:avLst/>
          </a:prstGeom>
          <a:noFill/>
        </p:spPr>
        <p:txBody>
          <a:bodyPr wrap="none" rtlCol="0">
            <a:spAutoFit/>
          </a:bodyPr>
          <a:lstStyle/>
          <a:p>
            <a:r>
              <a:rPr lang="en-IN" sz="1400"/>
              <a:t>L1 Loss</a:t>
            </a:r>
          </a:p>
        </p:txBody>
      </p:sp>
      <p:sp>
        <p:nvSpPr>
          <p:cNvPr id="81" name="TextBox 80">
            <a:extLst>
              <a:ext uri="{FF2B5EF4-FFF2-40B4-BE49-F238E27FC236}">
                <a16:creationId xmlns:a16="http://schemas.microsoft.com/office/drawing/2014/main" id="{59EC3B18-8C0F-4D07-7D77-BE561FAEE0B2}"/>
              </a:ext>
            </a:extLst>
          </p:cNvPr>
          <p:cNvSpPr txBox="1"/>
          <p:nvPr/>
        </p:nvSpPr>
        <p:spPr>
          <a:xfrm>
            <a:off x="6066437" y="4243233"/>
            <a:ext cx="938398" cy="307777"/>
          </a:xfrm>
          <a:prstGeom prst="rect">
            <a:avLst/>
          </a:prstGeom>
          <a:noFill/>
        </p:spPr>
        <p:txBody>
          <a:bodyPr wrap="none" rtlCol="0">
            <a:spAutoFit/>
          </a:bodyPr>
          <a:lstStyle/>
          <a:p>
            <a:r>
              <a:rPr lang="en-IN" sz="1400"/>
              <a:t>Patch Loss</a:t>
            </a:r>
          </a:p>
        </p:txBody>
      </p:sp>
      <p:sp>
        <p:nvSpPr>
          <p:cNvPr id="82" name="TextBox 81">
            <a:extLst>
              <a:ext uri="{FF2B5EF4-FFF2-40B4-BE49-F238E27FC236}">
                <a16:creationId xmlns:a16="http://schemas.microsoft.com/office/drawing/2014/main" id="{2E2E3612-BB2D-E06F-1456-B929D12AF6EF}"/>
              </a:ext>
            </a:extLst>
          </p:cNvPr>
          <p:cNvSpPr txBox="1"/>
          <p:nvPr/>
        </p:nvSpPr>
        <p:spPr>
          <a:xfrm>
            <a:off x="7212124" y="4404449"/>
            <a:ext cx="1466363" cy="307777"/>
          </a:xfrm>
          <a:prstGeom prst="rect">
            <a:avLst/>
          </a:prstGeom>
          <a:noFill/>
        </p:spPr>
        <p:txBody>
          <a:bodyPr wrap="none" rtlCol="0">
            <a:spAutoFit/>
          </a:bodyPr>
          <a:lstStyle/>
          <a:p>
            <a:r>
              <a:rPr lang="en-IN" sz="1400"/>
              <a:t>Latent vector loss</a:t>
            </a:r>
          </a:p>
        </p:txBody>
      </p:sp>
      <p:sp>
        <p:nvSpPr>
          <p:cNvPr id="83" name="TextBox 82">
            <a:extLst>
              <a:ext uri="{FF2B5EF4-FFF2-40B4-BE49-F238E27FC236}">
                <a16:creationId xmlns:a16="http://schemas.microsoft.com/office/drawing/2014/main" id="{7661CA2A-EA57-CCBC-6077-535742AF41F2}"/>
              </a:ext>
            </a:extLst>
          </p:cNvPr>
          <p:cNvSpPr txBox="1"/>
          <p:nvPr/>
        </p:nvSpPr>
        <p:spPr>
          <a:xfrm>
            <a:off x="5959268" y="7655186"/>
            <a:ext cx="833883" cy="307777"/>
          </a:xfrm>
          <a:prstGeom prst="rect">
            <a:avLst/>
          </a:prstGeom>
          <a:noFill/>
        </p:spPr>
        <p:txBody>
          <a:bodyPr wrap="none" rtlCol="0">
            <a:spAutoFit/>
          </a:bodyPr>
          <a:lstStyle/>
          <a:p>
            <a:r>
              <a:rPr lang="en-IN" sz="1400"/>
              <a:t>ABC Loss</a:t>
            </a:r>
          </a:p>
        </p:txBody>
      </p:sp>
      <p:sp>
        <p:nvSpPr>
          <p:cNvPr id="84" name="TextBox 83">
            <a:extLst>
              <a:ext uri="{FF2B5EF4-FFF2-40B4-BE49-F238E27FC236}">
                <a16:creationId xmlns:a16="http://schemas.microsoft.com/office/drawing/2014/main" id="{7E1A34E0-D706-AA0B-BD6C-B1F8D9058DBD}"/>
              </a:ext>
            </a:extLst>
          </p:cNvPr>
          <p:cNvSpPr txBox="1"/>
          <p:nvPr/>
        </p:nvSpPr>
        <p:spPr>
          <a:xfrm>
            <a:off x="14116538" y="3997481"/>
            <a:ext cx="811418" cy="577081"/>
          </a:xfrm>
          <a:prstGeom prst="rect">
            <a:avLst/>
          </a:prstGeom>
          <a:noFill/>
        </p:spPr>
        <p:txBody>
          <a:bodyPr wrap="square" rtlCol="0">
            <a:spAutoFit/>
          </a:bodyPr>
          <a:lstStyle/>
          <a:p>
            <a:pPr algn="ctr"/>
            <a:r>
              <a:rPr lang="en-IN" sz="1050"/>
              <a:t>Normal Adversarial Loss</a:t>
            </a:r>
          </a:p>
        </p:txBody>
      </p:sp>
      <p:sp>
        <p:nvSpPr>
          <p:cNvPr id="85" name="TextBox 84">
            <a:extLst>
              <a:ext uri="{FF2B5EF4-FFF2-40B4-BE49-F238E27FC236}">
                <a16:creationId xmlns:a16="http://schemas.microsoft.com/office/drawing/2014/main" id="{F55FBB4E-311F-8E62-0643-FA80B7B4D187}"/>
              </a:ext>
            </a:extLst>
          </p:cNvPr>
          <p:cNvSpPr txBox="1"/>
          <p:nvPr/>
        </p:nvSpPr>
        <p:spPr>
          <a:xfrm>
            <a:off x="14111319" y="7642927"/>
            <a:ext cx="811418" cy="577081"/>
          </a:xfrm>
          <a:prstGeom prst="rect">
            <a:avLst/>
          </a:prstGeom>
          <a:noFill/>
        </p:spPr>
        <p:txBody>
          <a:bodyPr wrap="square" rtlCol="0">
            <a:spAutoFit/>
          </a:bodyPr>
          <a:lstStyle/>
          <a:p>
            <a:pPr algn="ctr"/>
            <a:r>
              <a:rPr lang="en-IN" sz="1050"/>
              <a:t>Anomaly Adversarial Loss</a:t>
            </a:r>
          </a:p>
        </p:txBody>
      </p:sp>
      <p:sp>
        <p:nvSpPr>
          <p:cNvPr id="86" name="TextBox 85">
            <a:extLst>
              <a:ext uri="{FF2B5EF4-FFF2-40B4-BE49-F238E27FC236}">
                <a16:creationId xmlns:a16="http://schemas.microsoft.com/office/drawing/2014/main" id="{27A9367E-19C7-9D0F-11B8-1BCF111A8646}"/>
              </a:ext>
            </a:extLst>
          </p:cNvPr>
          <p:cNvSpPr txBox="1"/>
          <p:nvPr/>
        </p:nvSpPr>
        <p:spPr>
          <a:xfrm>
            <a:off x="15178532" y="4551010"/>
            <a:ext cx="1102466" cy="253916"/>
          </a:xfrm>
          <a:prstGeom prst="rect">
            <a:avLst/>
          </a:prstGeom>
          <a:noFill/>
        </p:spPr>
        <p:txBody>
          <a:bodyPr wrap="square" rtlCol="0">
            <a:spAutoFit/>
          </a:bodyPr>
          <a:lstStyle/>
          <a:p>
            <a:r>
              <a:rPr lang="en-IN" sz="1000"/>
              <a:t>One matrix (real)</a:t>
            </a:r>
          </a:p>
        </p:txBody>
      </p:sp>
      <p:sp>
        <p:nvSpPr>
          <p:cNvPr id="87" name="TextBox 86">
            <a:extLst>
              <a:ext uri="{FF2B5EF4-FFF2-40B4-BE49-F238E27FC236}">
                <a16:creationId xmlns:a16="http://schemas.microsoft.com/office/drawing/2014/main" id="{534ADAB0-D8F8-93FA-0630-C87813E1986F}"/>
              </a:ext>
            </a:extLst>
          </p:cNvPr>
          <p:cNvSpPr txBox="1"/>
          <p:nvPr/>
        </p:nvSpPr>
        <p:spPr>
          <a:xfrm>
            <a:off x="15091603" y="9027468"/>
            <a:ext cx="1102466" cy="246221"/>
          </a:xfrm>
          <a:prstGeom prst="rect">
            <a:avLst/>
          </a:prstGeom>
          <a:noFill/>
        </p:spPr>
        <p:txBody>
          <a:bodyPr wrap="square" rtlCol="0">
            <a:spAutoFit/>
          </a:bodyPr>
          <a:lstStyle/>
          <a:p>
            <a:r>
              <a:rPr lang="en-IN" sz="1000"/>
              <a:t>Zero matrix (fake)</a:t>
            </a:r>
          </a:p>
        </p:txBody>
      </p:sp>
      <p:sp>
        <p:nvSpPr>
          <p:cNvPr id="88" name="TextBox 87">
            <a:extLst>
              <a:ext uri="{FF2B5EF4-FFF2-40B4-BE49-F238E27FC236}">
                <a16:creationId xmlns:a16="http://schemas.microsoft.com/office/drawing/2014/main" id="{2F41F44E-F8DB-2E86-6427-16F3A1DA3B46}"/>
              </a:ext>
            </a:extLst>
          </p:cNvPr>
          <p:cNvSpPr txBox="1"/>
          <p:nvPr/>
        </p:nvSpPr>
        <p:spPr>
          <a:xfrm>
            <a:off x="6449751" y="6809223"/>
            <a:ext cx="1440331" cy="369332"/>
          </a:xfrm>
          <a:prstGeom prst="rect">
            <a:avLst/>
          </a:prstGeom>
          <a:noFill/>
        </p:spPr>
        <p:txBody>
          <a:bodyPr wrap="none" rtlCol="0">
            <a:spAutoFit/>
          </a:bodyPr>
          <a:lstStyle/>
          <a:p>
            <a:r>
              <a:rPr lang="en-IN" err="1"/>
              <a:t>GeneratorViT</a:t>
            </a:r>
            <a:endParaRPr lang="en-IN"/>
          </a:p>
        </p:txBody>
      </p:sp>
      <p:sp>
        <p:nvSpPr>
          <p:cNvPr id="89" name="TextBox 88">
            <a:extLst>
              <a:ext uri="{FF2B5EF4-FFF2-40B4-BE49-F238E27FC236}">
                <a16:creationId xmlns:a16="http://schemas.microsoft.com/office/drawing/2014/main" id="{09290D9A-075E-5FDE-4799-560E67019D39}"/>
              </a:ext>
            </a:extLst>
          </p:cNvPr>
          <p:cNvSpPr txBox="1"/>
          <p:nvPr/>
        </p:nvSpPr>
        <p:spPr>
          <a:xfrm>
            <a:off x="5985319" y="6185739"/>
            <a:ext cx="944810" cy="461665"/>
          </a:xfrm>
          <a:prstGeom prst="rect">
            <a:avLst/>
          </a:prstGeom>
          <a:noFill/>
        </p:spPr>
        <p:txBody>
          <a:bodyPr wrap="none" rtlCol="0">
            <a:spAutoFit/>
          </a:bodyPr>
          <a:lstStyle/>
          <a:p>
            <a:r>
              <a:rPr lang="en-IN" sz="1200"/>
              <a:t>Transformer</a:t>
            </a:r>
          </a:p>
          <a:p>
            <a:r>
              <a:rPr lang="en-IN" sz="1200"/>
              <a:t>Encoder</a:t>
            </a:r>
          </a:p>
        </p:txBody>
      </p:sp>
      <p:sp>
        <p:nvSpPr>
          <p:cNvPr id="90" name="TextBox 89">
            <a:extLst>
              <a:ext uri="{FF2B5EF4-FFF2-40B4-BE49-F238E27FC236}">
                <a16:creationId xmlns:a16="http://schemas.microsoft.com/office/drawing/2014/main" id="{700022E2-1C39-D809-5FAF-AA00CF8D3300}"/>
              </a:ext>
            </a:extLst>
          </p:cNvPr>
          <p:cNvSpPr txBox="1"/>
          <p:nvPr/>
        </p:nvSpPr>
        <p:spPr>
          <a:xfrm>
            <a:off x="10495135" y="5305838"/>
            <a:ext cx="944810" cy="461665"/>
          </a:xfrm>
          <a:prstGeom prst="rect">
            <a:avLst/>
          </a:prstGeom>
          <a:noFill/>
        </p:spPr>
        <p:txBody>
          <a:bodyPr wrap="none" rtlCol="0">
            <a:spAutoFit/>
          </a:bodyPr>
          <a:lstStyle/>
          <a:p>
            <a:r>
              <a:rPr lang="en-IN" sz="1200"/>
              <a:t>Transformer</a:t>
            </a:r>
          </a:p>
          <a:p>
            <a:r>
              <a:rPr lang="en-IN" sz="1200"/>
              <a:t>Encoder</a:t>
            </a:r>
          </a:p>
        </p:txBody>
      </p:sp>
      <p:cxnSp>
        <p:nvCxnSpPr>
          <p:cNvPr id="91" name="Connector: Elbow 90">
            <a:extLst>
              <a:ext uri="{FF2B5EF4-FFF2-40B4-BE49-F238E27FC236}">
                <a16:creationId xmlns:a16="http://schemas.microsoft.com/office/drawing/2014/main" id="{8DD97169-8D41-27D9-EB93-38E00AA99877}"/>
              </a:ext>
            </a:extLst>
          </p:cNvPr>
          <p:cNvCxnSpPr>
            <a:stCxn id="59" idx="3"/>
          </p:cNvCxnSpPr>
          <p:nvPr/>
        </p:nvCxnSpPr>
        <p:spPr>
          <a:xfrm>
            <a:off x="9971113" y="5443440"/>
            <a:ext cx="428887" cy="271314"/>
          </a:xfrm>
          <a:prstGeom prst="bent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92" name="Connector: Elbow 91">
            <a:extLst>
              <a:ext uri="{FF2B5EF4-FFF2-40B4-BE49-F238E27FC236}">
                <a16:creationId xmlns:a16="http://schemas.microsoft.com/office/drawing/2014/main" id="{0599411E-2698-DB23-C9B1-454E97A7A87D}"/>
              </a:ext>
            </a:extLst>
          </p:cNvPr>
          <p:cNvCxnSpPr>
            <a:endCxn id="51" idx="1"/>
          </p:cNvCxnSpPr>
          <p:nvPr/>
        </p:nvCxnSpPr>
        <p:spPr>
          <a:xfrm rot="5400000" flipH="1" flipV="1">
            <a:off x="9302951" y="4126662"/>
            <a:ext cx="1282590" cy="75108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95" name="Connector: Elbow 94">
            <a:extLst>
              <a:ext uri="{FF2B5EF4-FFF2-40B4-BE49-F238E27FC236}">
                <a16:creationId xmlns:a16="http://schemas.microsoft.com/office/drawing/2014/main" id="{D1248A13-C1E1-A3F4-3277-C0D5AE594AC9}"/>
              </a:ext>
            </a:extLst>
          </p:cNvPr>
          <p:cNvCxnSpPr>
            <a:stCxn id="60" idx="2"/>
          </p:cNvCxnSpPr>
          <p:nvPr/>
        </p:nvCxnSpPr>
        <p:spPr>
          <a:xfrm rot="16200000" flipH="1">
            <a:off x="9498249" y="7478557"/>
            <a:ext cx="611368" cy="11312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98" name="Picture 97">
            <a:extLst>
              <a:ext uri="{FF2B5EF4-FFF2-40B4-BE49-F238E27FC236}">
                <a16:creationId xmlns:a16="http://schemas.microsoft.com/office/drawing/2014/main" id="{5D44E1FF-CAF1-54EB-2C80-424643609847}"/>
              </a:ext>
            </a:extLst>
          </p:cNvPr>
          <p:cNvPicPr>
            <a:picLocks noChangeAspect="1"/>
          </p:cNvPicPr>
          <p:nvPr/>
        </p:nvPicPr>
        <p:blipFill>
          <a:blip r:embed="rId3"/>
          <a:stretch>
            <a:fillRect/>
          </a:stretch>
        </p:blipFill>
        <p:spPr>
          <a:xfrm>
            <a:off x="418832" y="8800690"/>
            <a:ext cx="3146475" cy="1155034"/>
          </a:xfrm>
          <a:prstGeom prst="rect">
            <a:avLst/>
          </a:prstGeom>
        </p:spPr>
      </p:pic>
      <p:sp>
        <p:nvSpPr>
          <p:cNvPr id="14" name="Rectangle: Rounded Corners 13">
            <a:extLst>
              <a:ext uri="{FF2B5EF4-FFF2-40B4-BE49-F238E27FC236}">
                <a16:creationId xmlns:a16="http://schemas.microsoft.com/office/drawing/2014/main" id="{6BE4EA3D-13BC-F65C-1104-955BD0EE86E0}"/>
              </a:ext>
            </a:extLst>
          </p:cNvPr>
          <p:cNvSpPr/>
          <p:nvPr/>
        </p:nvSpPr>
        <p:spPr>
          <a:xfrm>
            <a:off x="3805518" y="5829300"/>
            <a:ext cx="1747972" cy="1024318"/>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8" name="TextBox 27">
            <a:extLst>
              <a:ext uri="{FF2B5EF4-FFF2-40B4-BE49-F238E27FC236}">
                <a16:creationId xmlns:a16="http://schemas.microsoft.com/office/drawing/2014/main" id="{5C4D94BF-22D4-3E0C-86CF-45E932D37B71}"/>
              </a:ext>
            </a:extLst>
          </p:cNvPr>
          <p:cNvSpPr txBox="1"/>
          <p:nvPr/>
        </p:nvSpPr>
        <p:spPr>
          <a:xfrm>
            <a:off x="3942518" y="5972127"/>
            <a:ext cx="922780"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IN" sz="1400"/>
              <a:t>ResNet50</a:t>
            </a:r>
          </a:p>
          <a:p>
            <a:r>
              <a:rPr lang="en-IN" sz="1400"/>
              <a:t>Feature </a:t>
            </a:r>
          </a:p>
          <a:p>
            <a:r>
              <a:rPr lang="en-IN" sz="1400"/>
              <a:t>Extractor</a:t>
            </a:r>
          </a:p>
        </p:txBody>
      </p:sp>
      <p:sp>
        <p:nvSpPr>
          <p:cNvPr id="31" name="TextBox 30">
            <a:extLst>
              <a:ext uri="{FF2B5EF4-FFF2-40B4-BE49-F238E27FC236}">
                <a16:creationId xmlns:a16="http://schemas.microsoft.com/office/drawing/2014/main" id="{378B649D-C60D-B0D8-97C3-0285232EFCEB}"/>
              </a:ext>
            </a:extLst>
          </p:cNvPr>
          <p:cNvSpPr txBox="1"/>
          <p:nvPr/>
        </p:nvSpPr>
        <p:spPr>
          <a:xfrm>
            <a:off x="4023383" y="6794770"/>
            <a:ext cx="1540522" cy="307777"/>
          </a:xfrm>
          <a:prstGeom prst="rect">
            <a:avLst/>
          </a:prstGeom>
          <a:noFill/>
        </p:spPr>
        <p:txBody>
          <a:bodyPr wrap="square" rtlCol="0">
            <a:spAutoFit/>
          </a:bodyPr>
          <a:lstStyle/>
          <a:p>
            <a:r>
              <a:rPr lang="en-IN" sz="1400"/>
              <a:t>Mapping Module</a:t>
            </a:r>
          </a:p>
        </p:txBody>
      </p:sp>
      <p:cxnSp>
        <p:nvCxnSpPr>
          <p:cNvPr id="32" name="Straight Arrow Connector 31">
            <a:extLst>
              <a:ext uri="{FF2B5EF4-FFF2-40B4-BE49-F238E27FC236}">
                <a16:creationId xmlns:a16="http://schemas.microsoft.com/office/drawing/2014/main" id="{13B0200C-E726-E933-A6EA-7044F98F71EE}"/>
              </a:ext>
            </a:extLst>
          </p:cNvPr>
          <p:cNvCxnSpPr>
            <a:endCxn id="49" idx="1"/>
          </p:cNvCxnSpPr>
          <p:nvPr/>
        </p:nvCxnSpPr>
        <p:spPr>
          <a:xfrm>
            <a:off x="5558118" y="6368524"/>
            <a:ext cx="3288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6CAE7767-1423-3D79-DF78-41BAA8856751}"/>
              </a:ext>
            </a:extLst>
          </p:cNvPr>
          <p:cNvSpPr txBox="1"/>
          <p:nvPr/>
        </p:nvSpPr>
        <p:spPr>
          <a:xfrm>
            <a:off x="17411700" y="9403583"/>
            <a:ext cx="1752600" cy="707886"/>
          </a:xfrm>
          <a:prstGeom prst="rect">
            <a:avLst/>
          </a:prstGeom>
          <a:noFill/>
        </p:spPr>
        <p:txBody>
          <a:bodyPr wrap="square" rtlCol="0">
            <a:spAutoFit/>
          </a:bodyPr>
          <a:lstStyle/>
          <a:p>
            <a:r>
              <a:rPr lang="en-IN" sz="4000" b="1" dirty="0"/>
              <a:t>11</a:t>
            </a:r>
          </a:p>
        </p:txBody>
      </p:sp>
    </p:spTree>
    <p:extLst>
      <p:ext uri="{BB962C8B-B14F-4D97-AF65-F5344CB8AC3E}">
        <p14:creationId xmlns:p14="http://schemas.microsoft.com/office/powerpoint/2010/main" val="395571763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313616" y="-160280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374660"/>
            <a:ext cx="121539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Modules</a:t>
            </a: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42950" y="3031034"/>
            <a:ext cx="16802100" cy="6571030"/>
          </a:xfrm>
          <a:prstGeom prst="rect">
            <a:avLst/>
          </a:prstGeom>
          <a:noFill/>
        </p:spPr>
        <p:txBody>
          <a:bodyPr wrap="square">
            <a:spAutoFit/>
          </a:bodyPr>
          <a:lstStyle/>
          <a:p>
            <a:pPr algn="just">
              <a:spcAft>
                <a:spcPts val="1800"/>
              </a:spcAft>
              <a:buFont typeface="+mj-lt"/>
              <a:buAutoNum type="arabicPeriod"/>
            </a:pPr>
            <a:r>
              <a:rPr lang="en-IN" sz="2800" b="1" i="0" dirty="0">
                <a:effectLst/>
                <a:latin typeface="Codec Pro"/>
              </a:rPr>
              <a:t> </a:t>
            </a:r>
            <a:r>
              <a:rPr lang="en-IN" sz="2800" b="1" i="0" dirty="0" err="1">
                <a:effectLst/>
                <a:latin typeface="Codec Pro"/>
              </a:rPr>
              <a:t>TransGAN</a:t>
            </a:r>
            <a:r>
              <a:rPr lang="en-IN" sz="2800" b="1" i="0" dirty="0">
                <a:effectLst/>
                <a:latin typeface="Codec Pro"/>
              </a:rPr>
              <a:t> Module:</a:t>
            </a:r>
            <a:endParaRPr lang="en-IN" sz="2800" b="0" i="0" dirty="0">
              <a:effectLst/>
              <a:latin typeface="Codec Pro"/>
            </a:endParaRPr>
          </a:p>
          <a:p>
            <a:pPr marL="914400" lvl="1" indent="-457200" algn="just">
              <a:buFont typeface="Arial" pitchFamily="34" charset="0"/>
              <a:buChar char="•"/>
            </a:pPr>
            <a:r>
              <a:rPr lang="en-IN" sz="2800" b="0" i="0" dirty="0">
                <a:effectLst/>
                <a:latin typeface="Codec Pro"/>
              </a:rPr>
              <a:t>Utilizes transformer-based Generative Adversarial Network (GAN) architecture without convolutions.</a:t>
            </a:r>
          </a:p>
          <a:p>
            <a:pPr marL="914400" lvl="1" indent="-457200" algn="just">
              <a:buFont typeface="Arial" pitchFamily="34" charset="0"/>
              <a:buChar char="•"/>
            </a:pPr>
            <a:r>
              <a:rPr lang="en-IN" sz="2800" b="0" i="0" dirty="0">
                <a:effectLst/>
                <a:latin typeface="Codec Pro"/>
              </a:rPr>
              <a:t>Enhances stability and memory efficiency in image generation tasks.</a:t>
            </a:r>
          </a:p>
          <a:p>
            <a:pPr algn="just">
              <a:spcBef>
                <a:spcPts val="2400"/>
              </a:spcBef>
              <a:spcAft>
                <a:spcPts val="1800"/>
              </a:spcAft>
              <a:buFont typeface="+mj-lt"/>
              <a:buAutoNum type="arabicPeriod"/>
            </a:pPr>
            <a:r>
              <a:rPr lang="en-IN" sz="2800" b="1" i="0" dirty="0">
                <a:effectLst/>
                <a:latin typeface="Codec Pro"/>
              </a:rPr>
              <a:t> Latent Space Exploration for Anomaly Detection (</a:t>
            </a:r>
            <a:r>
              <a:rPr lang="en-IN" sz="2800" b="1" i="0" dirty="0" err="1">
                <a:effectLst/>
                <a:latin typeface="Codec Pro"/>
              </a:rPr>
              <a:t>MVTec</a:t>
            </a:r>
            <a:r>
              <a:rPr lang="en-IN" sz="2800" b="1" i="0" dirty="0">
                <a:effectLst/>
                <a:latin typeface="Codec Pro"/>
              </a:rPr>
              <a:t> AD Dataset):</a:t>
            </a:r>
            <a:endParaRPr lang="en-IN" sz="2800" b="0" i="0" dirty="0">
              <a:effectLst/>
              <a:latin typeface="Codec Pro"/>
            </a:endParaRPr>
          </a:p>
          <a:p>
            <a:pPr marL="914400" lvl="1" indent="-457200" algn="just">
              <a:buFont typeface="Arial" pitchFamily="34" charset="0"/>
              <a:buChar char="•"/>
            </a:pPr>
            <a:r>
              <a:rPr lang="en-IN" sz="2800" b="0" i="0" dirty="0">
                <a:effectLst/>
                <a:latin typeface="Codec Pro"/>
              </a:rPr>
              <a:t>Utilizes the latent space representation of </a:t>
            </a:r>
            <a:r>
              <a:rPr lang="en-IN" sz="2800" b="0" i="0" dirty="0" err="1">
                <a:effectLst/>
                <a:latin typeface="Codec Pro"/>
              </a:rPr>
              <a:t>TransGAN</a:t>
            </a:r>
            <a:r>
              <a:rPr lang="en-IN" sz="2800" b="0" i="0" dirty="0">
                <a:effectLst/>
                <a:latin typeface="Codec Pro"/>
              </a:rPr>
              <a:t> for anomaly detection.</a:t>
            </a:r>
          </a:p>
          <a:p>
            <a:pPr marL="914400" lvl="1" indent="-457200" algn="just">
              <a:buFont typeface="Arial" pitchFamily="34" charset="0"/>
              <a:buChar char="•"/>
            </a:pPr>
            <a:r>
              <a:rPr lang="en-IN" sz="2800" b="0" i="0" dirty="0">
                <a:effectLst/>
                <a:latin typeface="Codec Pro"/>
              </a:rPr>
              <a:t>Offers a novel approach leveraging model's learned features for anomaly identification.</a:t>
            </a:r>
          </a:p>
          <a:p>
            <a:pPr algn="just">
              <a:spcBef>
                <a:spcPts val="2400"/>
              </a:spcBef>
              <a:spcAft>
                <a:spcPts val="1800"/>
              </a:spcAft>
              <a:buFont typeface="+mj-lt"/>
              <a:buAutoNum type="arabicPeriod"/>
            </a:pPr>
            <a:r>
              <a:rPr lang="en-IN" sz="2800" b="1" i="0" dirty="0">
                <a:effectLst/>
                <a:latin typeface="Codec Pro"/>
              </a:rPr>
              <a:t> Anomaly Detection Module for CIFAR-10 Dataset:</a:t>
            </a:r>
            <a:endParaRPr lang="en-IN" sz="2800" b="0" i="0" dirty="0">
              <a:effectLst/>
              <a:latin typeface="Codec Pro"/>
            </a:endParaRPr>
          </a:p>
          <a:p>
            <a:pPr marL="914400" lvl="1" indent="-457200" algn="just">
              <a:buFont typeface="Arial" pitchFamily="34" charset="0"/>
              <a:buChar char="•"/>
            </a:pPr>
            <a:r>
              <a:rPr lang="en-IN" sz="2800" b="0" i="0" dirty="0">
                <a:effectLst/>
                <a:latin typeface="Codec Pro"/>
              </a:rPr>
              <a:t>Implements two discriminator-based anomaly detection approaches for imbalanced CIFAR-10 dataset.</a:t>
            </a:r>
          </a:p>
          <a:p>
            <a:pPr marL="914400" lvl="1" indent="-457200" algn="just">
              <a:buFont typeface="Arial" pitchFamily="34" charset="0"/>
              <a:buChar char="•"/>
            </a:pPr>
            <a:r>
              <a:rPr lang="en-IN" sz="2800" b="0" i="0" dirty="0">
                <a:effectLst/>
                <a:latin typeface="Codec Pro"/>
              </a:rPr>
              <a:t>Addresses dataset imbalances and explores diverse loss functions for improved anomaly detection accuracy.</a:t>
            </a:r>
          </a:p>
        </p:txBody>
      </p:sp>
      <p:sp>
        <p:nvSpPr>
          <p:cNvPr id="5" name="TextBox 4">
            <a:extLst>
              <a:ext uri="{FF2B5EF4-FFF2-40B4-BE49-F238E27FC236}">
                <a16:creationId xmlns:a16="http://schemas.microsoft.com/office/drawing/2014/main" id="{2B5AFFEB-DEEC-2040-6F30-120B66F38E6C}"/>
              </a:ext>
            </a:extLst>
          </p:cNvPr>
          <p:cNvSpPr txBox="1"/>
          <p:nvPr/>
        </p:nvSpPr>
        <p:spPr>
          <a:xfrm>
            <a:off x="17411700" y="9403583"/>
            <a:ext cx="1752600" cy="707886"/>
          </a:xfrm>
          <a:prstGeom prst="rect">
            <a:avLst/>
          </a:prstGeom>
          <a:noFill/>
        </p:spPr>
        <p:txBody>
          <a:bodyPr wrap="square" rtlCol="0">
            <a:spAutoFit/>
          </a:bodyPr>
          <a:lstStyle/>
          <a:p>
            <a:r>
              <a:rPr lang="en-IN" sz="4000" b="1" dirty="0"/>
              <a:t>12</a:t>
            </a:r>
          </a:p>
        </p:txBody>
      </p:sp>
    </p:spTree>
    <p:extLst>
      <p:ext uri="{BB962C8B-B14F-4D97-AF65-F5344CB8AC3E}">
        <p14:creationId xmlns:p14="http://schemas.microsoft.com/office/powerpoint/2010/main" val="198903646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313616" y="-160280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527060"/>
            <a:ext cx="12153900" cy="1101840"/>
          </a:xfrm>
          <a:prstGeom prst="rect">
            <a:avLst/>
          </a:prstGeom>
        </p:spPr>
        <p:txBody>
          <a:bodyPr wrap="square" lIns="0" tIns="0" rIns="0" bIns="0" rtlCol="0" anchor="t">
            <a:spAutoFit/>
          </a:bodyPr>
          <a:lstStyle/>
          <a:p>
            <a:pPr>
              <a:lnSpc>
                <a:spcPts val="8499"/>
              </a:lnSpc>
            </a:pPr>
            <a:r>
              <a:rPr lang="en-US" sz="8499" err="1">
                <a:solidFill>
                  <a:srgbClr val="1B131B"/>
                </a:solidFill>
                <a:latin typeface="Codec Pro Bold"/>
              </a:rPr>
              <a:t>TransGAN</a:t>
            </a:r>
            <a:endParaRPr lang="en-US" sz="8499">
              <a:solidFill>
                <a:srgbClr val="1B131B"/>
              </a:solidFill>
              <a:latin typeface="Codec Pro Bold"/>
            </a:endParaRP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1276350" y="3178739"/>
            <a:ext cx="15735300" cy="5850961"/>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US" sz="3200" b="0" i="0" dirty="0">
                <a:solidFill>
                  <a:srgbClr val="030303"/>
                </a:solidFill>
                <a:effectLst/>
                <a:latin typeface="Codec Pro"/>
              </a:rPr>
              <a:t>Generator Design:</a:t>
            </a:r>
          </a:p>
          <a:p>
            <a:pPr marL="800100" lvl="1" indent="-342900" algn="just">
              <a:lnSpc>
                <a:spcPts val="4196"/>
              </a:lnSpc>
              <a:buFont typeface="Arial" pitchFamily="34" charset="0"/>
              <a:buChar char="•"/>
            </a:pPr>
            <a:r>
              <a:rPr lang="en-US" sz="3200" b="0" i="0" dirty="0">
                <a:solidFill>
                  <a:srgbClr val="030303"/>
                </a:solidFill>
                <a:effectLst/>
                <a:latin typeface="Codec Pro"/>
              </a:rPr>
              <a:t>Comprises multiple stages with transformer blocks instead of CNN-based upscaling.</a:t>
            </a:r>
          </a:p>
          <a:p>
            <a:pPr marL="800100" lvl="1" indent="-342900" algn="just">
              <a:lnSpc>
                <a:spcPts val="4196"/>
              </a:lnSpc>
              <a:buFont typeface="Arial" pitchFamily="34" charset="0"/>
              <a:buChar char="•"/>
            </a:pPr>
            <a:r>
              <a:rPr lang="en-US" sz="3200" b="0" i="0" dirty="0">
                <a:solidFill>
                  <a:srgbClr val="030303"/>
                </a:solidFill>
                <a:effectLst/>
                <a:latin typeface="Codec Pro"/>
              </a:rPr>
              <a:t>Transforms random noise input through MLP layers, generating feature maps with positional embeddings.</a:t>
            </a:r>
          </a:p>
          <a:p>
            <a:pPr marL="342900" indent="-342900" algn="just">
              <a:lnSpc>
                <a:spcPct val="150000"/>
              </a:lnSpc>
              <a:buFont typeface="Courier New" panose="02070309020205020404" pitchFamily="49" charset="0"/>
              <a:buChar char="o"/>
            </a:pPr>
            <a:r>
              <a:rPr lang="en-US" sz="3200" b="0" i="0" dirty="0">
                <a:solidFill>
                  <a:srgbClr val="030303"/>
                </a:solidFill>
                <a:effectLst/>
                <a:latin typeface="Codec Pro"/>
              </a:rPr>
              <a:t>Discriminator Architecture:</a:t>
            </a:r>
          </a:p>
          <a:p>
            <a:pPr marL="800100" lvl="1" indent="-342900" algn="just">
              <a:lnSpc>
                <a:spcPts val="4196"/>
              </a:lnSpc>
              <a:buFont typeface="Arial" pitchFamily="34" charset="0"/>
              <a:buChar char="•"/>
            </a:pPr>
            <a:r>
              <a:rPr lang="en-US" sz="3200" b="0" i="0" dirty="0">
                <a:solidFill>
                  <a:srgbClr val="030303"/>
                </a:solidFill>
                <a:effectLst/>
                <a:latin typeface="Codec Pro"/>
              </a:rPr>
              <a:t>Takes image patches as input, converting them into 1D token embeddings.</a:t>
            </a:r>
          </a:p>
          <a:p>
            <a:pPr marL="800100" lvl="1" indent="-342900" algn="just">
              <a:lnSpc>
                <a:spcPts val="4196"/>
              </a:lnSpc>
              <a:buFont typeface="Arial" pitchFamily="34" charset="0"/>
              <a:buChar char="•"/>
            </a:pPr>
            <a:r>
              <a:rPr lang="en-US" sz="3200" b="0" i="0" dirty="0">
                <a:solidFill>
                  <a:srgbClr val="030303"/>
                </a:solidFill>
                <a:effectLst/>
                <a:latin typeface="Codec Pro"/>
              </a:rPr>
              <a:t>Embeds positional information before passing through transformer encoders.</a:t>
            </a:r>
          </a:p>
          <a:p>
            <a:pPr marL="800100" lvl="1" indent="-342900" algn="just">
              <a:lnSpc>
                <a:spcPts val="4196"/>
              </a:lnSpc>
              <a:buFont typeface="Arial" pitchFamily="34" charset="0"/>
              <a:buChar char="•"/>
            </a:pPr>
            <a:r>
              <a:rPr lang="en-US" sz="3200" b="0" i="0" dirty="0">
                <a:solidFill>
                  <a:srgbClr val="030303"/>
                </a:solidFill>
                <a:effectLst/>
                <a:latin typeface="Codec Pro"/>
              </a:rPr>
              <a:t>Classification head predicts real/fake labels.</a:t>
            </a:r>
          </a:p>
        </p:txBody>
      </p:sp>
      <p:sp>
        <p:nvSpPr>
          <p:cNvPr id="5" name="TextBox 4">
            <a:extLst>
              <a:ext uri="{FF2B5EF4-FFF2-40B4-BE49-F238E27FC236}">
                <a16:creationId xmlns:a16="http://schemas.microsoft.com/office/drawing/2014/main" id="{16ADEFEE-BE3B-1172-F736-C28C81B33D0D}"/>
              </a:ext>
            </a:extLst>
          </p:cNvPr>
          <p:cNvSpPr txBox="1"/>
          <p:nvPr/>
        </p:nvSpPr>
        <p:spPr>
          <a:xfrm>
            <a:off x="17411700" y="9403583"/>
            <a:ext cx="1752600" cy="707886"/>
          </a:xfrm>
          <a:prstGeom prst="rect">
            <a:avLst/>
          </a:prstGeom>
          <a:noFill/>
        </p:spPr>
        <p:txBody>
          <a:bodyPr wrap="square" rtlCol="0">
            <a:spAutoFit/>
          </a:bodyPr>
          <a:lstStyle/>
          <a:p>
            <a:r>
              <a:rPr lang="en-IN" sz="4000" b="1" dirty="0"/>
              <a:t>13</a:t>
            </a:r>
          </a:p>
        </p:txBody>
      </p:sp>
    </p:spTree>
    <p:extLst>
      <p:ext uri="{BB962C8B-B14F-4D97-AF65-F5344CB8AC3E}">
        <p14:creationId xmlns:p14="http://schemas.microsoft.com/office/powerpoint/2010/main" val="106956856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313616" y="-160280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527060"/>
            <a:ext cx="12153900" cy="1101840"/>
          </a:xfrm>
          <a:prstGeom prst="rect">
            <a:avLst/>
          </a:prstGeom>
        </p:spPr>
        <p:txBody>
          <a:bodyPr wrap="square" lIns="0" tIns="0" rIns="0" bIns="0" rtlCol="0" anchor="t">
            <a:spAutoFit/>
          </a:bodyPr>
          <a:lstStyle/>
          <a:p>
            <a:pPr>
              <a:lnSpc>
                <a:spcPts val="8499"/>
              </a:lnSpc>
            </a:pPr>
            <a:r>
              <a:rPr lang="en-US" sz="8499" err="1">
                <a:solidFill>
                  <a:srgbClr val="1B131B"/>
                </a:solidFill>
                <a:latin typeface="Codec Pro Bold"/>
              </a:rPr>
              <a:t>TransGAN</a:t>
            </a:r>
            <a:endParaRPr lang="en-US" sz="8499">
              <a:solidFill>
                <a:srgbClr val="1B131B"/>
              </a:solidFill>
              <a:latin typeface="Codec Pro Bold"/>
            </a:endParaRP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1276350" y="3699221"/>
            <a:ext cx="15735300" cy="4035079"/>
          </a:xfrm>
          <a:prstGeom prst="rect">
            <a:avLst/>
          </a:prstGeom>
          <a:noFill/>
        </p:spPr>
        <p:txBody>
          <a:bodyPr wrap="square">
            <a:spAutoFit/>
          </a:bodyPr>
          <a:lstStyle/>
          <a:p>
            <a:pPr marL="342900" indent="-342900" algn="just">
              <a:lnSpc>
                <a:spcPct val="150000"/>
              </a:lnSpc>
              <a:buFont typeface="Courier New" panose="02070309020205020404" pitchFamily="49" charset="0"/>
              <a:buChar char="o"/>
            </a:pPr>
            <a:r>
              <a:rPr lang="en-US" sz="3200" b="0" i="0" dirty="0">
                <a:solidFill>
                  <a:srgbClr val="030303"/>
                </a:solidFill>
                <a:effectLst/>
                <a:latin typeface="Codec Pro"/>
              </a:rPr>
              <a:t>Transformer Encoder:</a:t>
            </a:r>
          </a:p>
          <a:p>
            <a:pPr marL="800100" lvl="1" indent="-342900" algn="just">
              <a:lnSpc>
                <a:spcPts val="4196"/>
              </a:lnSpc>
              <a:buFont typeface="Arial" pitchFamily="34" charset="0"/>
              <a:buChar char="•"/>
            </a:pPr>
            <a:r>
              <a:rPr lang="en-US" sz="3200" b="0" i="0" dirty="0">
                <a:solidFill>
                  <a:srgbClr val="030303"/>
                </a:solidFill>
                <a:effectLst/>
                <a:latin typeface="Codec Pro"/>
              </a:rPr>
              <a:t>Central component with multi-head self-attention and MLP layers.</a:t>
            </a:r>
          </a:p>
          <a:p>
            <a:pPr marL="800100" lvl="1" indent="-342900" algn="just">
              <a:lnSpc>
                <a:spcPts val="4196"/>
              </a:lnSpc>
              <a:buFont typeface="Arial" pitchFamily="34" charset="0"/>
              <a:buChar char="•"/>
            </a:pPr>
            <a:r>
              <a:rPr lang="en-US" sz="3200" b="0" i="0" dirty="0">
                <a:solidFill>
                  <a:srgbClr val="030303"/>
                </a:solidFill>
                <a:effectLst/>
                <a:latin typeface="Codec Pro"/>
              </a:rPr>
              <a:t>Enables token relation calculation within the model.</a:t>
            </a:r>
          </a:p>
          <a:p>
            <a:pPr lvl="1" algn="just">
              <a:lnSpc>
                <a:spcPts val="4196"/>
              </a:lnSpc>
            </a:pPr>
            <a:endParaRPr lang="en-US" sz="3200" b="0" i="0" dirty="0">
              <a:solidFill>
                <a:srgbClr val="030303"/>
              </a:solidFill>
              <a:effectLst/>
              <a:latin typeface="Codec Pro"/>
            </a:endParaRPr>
          </a:p>
          <a:p>
            <a:pPr algn="just">
              <a:lnSpc>
                <a:spcPts val="4196"/>
              </a:lnSpc>
            </a:pPr>
            <a:r>
              <a:rPr lang="en-US" sz="3200" b="0" i="0" dirty="0">
                <a:solidFill>
                  <a:srgbClr val="030303"/>
                </a:solidFill>
                <a:effectLst/>
                <a:latin typeface="Codec Pro"/>
              </a:rPr>
              <a:t>This architecture distinguishes </a:t>
            </a:r>
            <a:r>
              <a:rPr lang="en-US" sz="3200" b="0" i="0" dirty="0" err="1">
                <a:solidFill>
                  <a:srgbClr val="030303"/>
                </a:solidFill>
                <a:effectLst/>
                <a:latin typeface="Codec Pro"/>
              </a:rPr>
              <a:t>TransGAN</a:t>
            </a:r>
            <a:r>
              <a:rPr lang="en-US" sz="3200" b="0" i="0" dirty="0">
                <a:solidFill>
                  <a:srgbClr val="030303"/>
                </a:solidFill>
                <a:effectLst/>
                <a:latin typeface="Codec Pro"/>
              </a:rPr>
              <a:t> with its transformer-based approach, replacing traditional convolutions in both generator and discriminator modules, resulting in improved stability and performance.</a:t>
            </a:r>
          </a:p>
        </p:txBody>
      </p:sp>
      <p:sp>
        <p:nvSpPr>
          <p:cNvPr id="5" name="TextBox 4">
            <a:extLst>
              <a:ext uri="{FF2B5EF4-FFF2-40B4-BE49-F238E27FC236}">
                <a16:creationId xmlns:a16="http://schemas.microsoft.com/office/drawing/2014/main" id="{5D444E59-4991-1B97-E830-87B48261D7DA}"/>
              </a:ext>
            </a:extLst>
          </p:cNvPr>
          <p:cNvSpPr txBox="1"/>
          <p:nvPr/>
        </p:nvSpPr>
        <p:spPr>
          <a:xfrm>
            <a:off x="17411700" y="9403583"/>
            <a:ext cx="1752600" cy="707886"/>
          </a:xfrm>
          <a:prstGeom prst="rect">
            <a:avLst/>
          </a:prstGeom>
          <a:noFill/>
        </p:spPr>
        <p:txBody>
          <a:bodyPr wrap="square" rtlCol="0">
            <a:spAutoFit/>
          </a:bodyPr>
          <a:lstStyle/>
          <a:p>
            <a:r>
              <a:rPr lang="en-IN" sz="4000" b="1" dirty="0"/>
              <a:t>14</a:t>
            </a:r>
          </a:p>
        </p:txBody>
      </p:sp>
    </p:spTree>
    <p:extLst>
      <p:ext uri="{BB962C8B-B14F-4D97-AF65-F5344CB8AC3E}">
        <p14:creationId xmlns:p14="http://schemas.microsoft.com/office/powerpoint/2010/main" val="363054921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466017" y="-556253"/>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762000" y="1527060"/>
            <a:ext cx="169545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Anomaly Detection in </a:t>
            </a:r>
            <a:r>
              <a:rPr lang="en-US" sz="8499" dirty="0" err="1">
                <a:solidFill>
                  <a:srgbClr val="1B131B"/>
                </a:solidFill>
                <a:latin typeface="Codec Pro Bold"/>
              </a:rPr>
              <a:t>MVTec</a:t>
            </a:r>
            <a:r>
              <a:rPr lang="en-US" sz="8499" dirty="0">
                <a:solidFill>
                  <a:srgbClr val="1B131B"/>
                </a:solidFill>
                <a:latin typeface="Codec Pro Bold"/>
              </a:rPr>
              <a:t>-AD</a:t>
            </a: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1276350" y="3167970"/>
            <a:ext cx="15735300" cy="6124754"/>
          </a:xfrm>
          <a:prstGeom prst="rect">
            <a:avLst/>
          </a:prstGeom>
          <a:noFill/>
        </p:spPr>
        <p:txBody>
          <a:bodyPr wrap="square">
            <a:spAutoFit/>
          </a:bodyPr>
          <a:lstStyle/>
          <a:p>
            <a:pPr algn="just">
              <a:lnSpc>
                <a:spcPct val="200000"/>
              </a:lnSpc>
            </a:pPr>
            <a:r>
              <a:rPr lang="en-US" sz="2800" b="1" i="0" dirty="0">
                <a:effectLst/>
                <a:latin typeface="Codec Pro"/>
              </a:rPr>
              <a:t>1. Data Preparation:</a:t>
            </a:r>
            <a:endParaRPr lang="en-US" sz="2800" b="0" i="0" dirty="0">
              <a:effectLst/>
              <a:latin typeface="Codec Pro"/>
            </a:endParaRPr>
          </a:p>
          <a:p>
            <a:pPr marL="742950" lvl="1" indent="-285750" algn="just">
              <a:buFont typeface="Arial" pitchFamily="34" charset="0"/>
              <a:buChar char="•"/>
            </a:pPr>
            <a:r>
              <a:rPr lang="en-US" sz="2800" b="0" i="0" dirty="0">
                <a:effectLst/>
                <a:latin typeface="Codec Pro"/>
              </a:rPr>
              <a:t>Each class of the </a:t>
            </a:r>
            <a:r>
              <a:rPr lang="en-US" sz="2800" b="0" i="0" dirty="0" err="1">
                <a:effectLst/>
                <a:latin typeface="Codec Pro"/>
              </a:rPr>
              <a:t>MVTecAD</a:t>
            </a:r>
            <a:r>
              <a:rPr lang="en-US" sz="2800" b="0" i="0" dirty="0">
                <a:effectLst/>
                <a:latin typeface="Codec Pro"/>
              </a:rPr>
              <a:t> dataset is provided with separate folders for training, testing, and ground-truth labels. This comprehensive dataset organization facilitates effective model training and evaluation.</a:t>
            </a:r>
          </a:p>
          <a:p>
            <a:pPr algn="just">
              <a:lnSpc>
                <a:spcPct val="200000"/>
              </a:lnSpc>
            </a:pPr>
            <a:r>
              <a:rPr lang="en-US" sz="2800" b="1" i="0" dirty="0">
                <a:effectLst/>
                <a:latin typeface="Codec Pro"/>
              </a:rPr>
              <a:t>2. Training Process:</a:t>
            </a:r>
            <a:endParaRPr lang="en-US" sz="2800" b="0" i="0" dirty="0">
              <a:effectLst/>
              <a:latin typeface="Codec Pro"/>
            </a:endParaRPr>
          </a:p>
          <a:p>
            <a:pPr marL="742950" lvl="1" indent="-285750" algn="just">
              <a:buFont typeface="Arial" pitchFamily="34" charset="0"/>
              <a:buChar char="•"/>
            </a:pPr>
            <a:r>
              <a:rPr lang="en-US" sz="2800" b="0" i="0" dirty="0">
                <a:effectLst/>
                <a:latin typeface="Codec Pro"/>
              </a:rPr>
              <a:t>The training process commences with the </a:t>
            </a:r>
            <a:r>
              <a:rPr lang="en-US" sz="2800" b="0" i="0" dirty="0" err="1">
                <a:effectLst/>
                <a:latin typeface="Codec Pro"/>
              </a:rPr>
              <a:t>TransGAN</a:t>
            </a:r>
            <a:r>
              <a:rPr lang="en-US" sz="2800" b="0" i="0" dirty="0">
                <a:effectLst/>
                <a:latin typeface="Codec Pro"/>
              </a:rPr>
              <a:t> model, focusing initially on images devoid of defects across all classes. Random noise inputs are fed into the generator, which produces synthetic images.</a:t>
            </a:r>
          </a:p>
          <a:p>
            <a:pPr marL="742950" lvl="1" indent="-285750" algn="just">
              <a:buFont typeface="Arial" pitchFamily="34" charset="0"/>
              <a:buChar char="•"/>
            </a:pPr>
            <a:r>
              <a:rPr lang="en-US" sz="2800" b="0" i="0" dirty="0">
                <a:effectLst/>
                <a:latin typeface="Codec Pro"/>
              </a:rPr>
              <a:t>Concurrently, the discriminator undergoes training using a combination of real images from the dataset and the fake images generated by the generator. This training scheme leverages reconstruction and adversarial losses to optimize the performance of the GAN.</a:t>
            </a:r>
          </a:p>
        </p:txBody>
      </p:sp>
      <p:sp>
        <p:nvSpPr>
          <p:cNvPr id="5" name="TextBox 4">
            <a:extLst>
              <a:ext uri="{FF2B5EF4-FFF2-40B4-BE49-F238E27FC236}">
                <a16:creationId xmlns:a16="http://schemas.microsoft.com/office/drawing/2014/main" id="{8575B92E-F655-37D4-9E92-1081EAEC8525}"/>
              </a:ext>
            </a:extLst>
          </p:cNvPr>
          <p:cNvSpPr txBox="1"/>
          <p:nvPr/>
        </p:nvSpPr>
        <p:spPr>
          <a:xfrm>
            <a:off x="17411700" y="9403583"/>
            <a:ext cx="1752600" cy="707886"/>
          </a:xfrm>
          <a:prstGeom prst="rect">
            <a:avLst/>
          </a:prstGeom>
          <a:noFill/>
        </p:spPr>
        <p:txBody>
          <a:bodyPr wrap="square" rtlCol="0">
            <a:spAutoFit/>
          </a:bodyPr>
          <a:lstStyle/>
          <a:p>
            <a:r>
              <a:rPr lang="en-IN" sz="4000" b="1" dirty="0"/>
              <a:t>15</a:t>
            </a:r>
          </a:p>
        </p:txBody>
      </p:sp>
    </p:spTree>
    <p:extLst>
      <p:ext uri="{BB962C8B-B14F-4D97-AF65-F5344CB8AC3E}">
        <p14:creationId xmlns:p14="http://schemas.microsoft.com/office/powerpoint/2010/main" val="163529454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999416" y="-556254"/>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762000" y="1527060"/>
            <a:ext cx="169545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Anomaly Detection in </a:t>
            </a:r>
            <a:r>
              <a:rPr lang="en-US" sz="8499" dirty="0" err="1">
                <a:solidFill>
                  <a:srgbClr val="1B131B"/>
                </a:solidFill>
                <a:latin typeface="Codec Pro Bold"/>
              </a:rPr>
              <a:t>MVTec</a:t>
            </a:r>
            <a:r>
              <a:rPr lang="en-US" sz="8499" dirty="0">
                <a:solidFill>
                  <a:srgbClr val="1B131B"/>
                </a:solidFill>
                <a:latin typeface="Codec Pro Bold"/>
              </a:rPr>
              <a:t>-AD</a:t>
            </a: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1371600" y="2912229"/>
            <a:ext cx="15735300" cy="6555641"/>
          </a:xfrm>
          <a:prstGeom prst="rect">
            <a:avLst/>
          </a:prstGeom>
          <a:noFill/>
        </p:spPr>
        <p:txBody>
          <a:bodyPr wrap="square">
            <a:spAutoFit/>
          </a:bodyPr>
          <a:lstStyle/>
          <a:p>
            <a:pPr algn="just">
              <a:lnSpc>
                <a:spcPct val="200000"/>
              </a:lnSpc>
            </a:pPr>
            <a:r>
              <a:rPr lang="en-US" sz="2800" b="1" i="0" dirty="0">
                <a:effectLst/>
                <a:latin typeface="Codec Pro"/>
              </a:rPr>
              <a:t>3. Latent Space Exploration:</a:t>
            </a:r>
            <a:endParaRPr lang="en-US" sz="2800" b="0" i="0" dirty="0">
              <a:effectLst/>
              <a:latin typeface="Codec Pro"/>
            </a:endParaRPr>
          </a:p>
          <a:p>
            <a:pPr marL="742950" lvl="1" indent="-285750" algn="just">
              <a:buFont typeface="Arial" pitchFamily="34" charset="0"/>
              <a:buChar char="•"/>
            </a:pPr>
            <a:r>
              <a:rPr lang="en-US" sz="2800" b="0" i="0" dirty="0">
                <a:effectLst/>
                <a:latin typeface="Codec Pro"/>
              </a:rPr>
              <a:t>Following training, the latent space is explored to establish a correspondence between input images and their representations in the model's latent space. This involves selecting a random point in the latent space and employing gradient descent to navigate through the space towards the target image representation.</a:t>
            </a:r>
          </a:p>
          <a:p>
            <a:pPr marL="742950" lvl="1" indent="-285750" algn="just">
              <a:buFont typeface="Arial" pitchFamily="34" charset="0"/>
              <a:buChar char="•"/>
            </a:pPr>
            <a:r>
              <a:rPr lang="en-US" sz="2800" b="0" i="0" dirty="0">
                <a:effectLst/>
                <a:latin typeface="Codec Pro"/>
              </a:rPr>
              <a:t>The loss function utilized in this process quantifies the disparity between the original input image and its generated counterpart, employing L1 loss to ensure accuracy in representation matching.</a:t>
            </a:r>
          </a:p>
          <a:p>
            <a:pPr algn="just">
              <a:lnSpc>
                <a:spcPct val="200000"/>
              </a:lnSpc>
            </a:pPr>
            <a:r>
              <a:rPr lang="en-US" sz="2800" b="1" i="0" dirty="0">
                <a:effectLst/>
                <a:latin typeface="Codec Pro"/>
              </a:rPr>
              <a:t>4. Feature Space Comparison:</a:t>
            </a:r>
            <a:endParaRPr lang="en-US" sz="2800" b="0" i="0" dirty="0">
              <a:effectLst/>
              <a:latin typeface="Codec Pro"/>
            </a:endParaRPr>
          </a:p>
          <a:p>
            <a:pPr marL="742950" lvl="1" indent="-285750" algn="just">
              <a:buFont typeface="Arial" pitchFamily="34" charset="0"/>
              <a:buChar char="•"/>
            </a:pPr>
            <a:r>
              <a:rPr lang="en-US" sz="2800" b="0" i="0" dirty="0">
                <a:effectLst/>
                <a:latin typeface="Codec Pro"/>
              </a:rPr>
              <a:t>To further refine anomaly detection capabilities, the representations of real and fake images are compared within the feature space of the discriminator. By analyzing the perceptual differences captured by the discriminator's intermediate layers, the model gains insights into distinguishing between authentic and synthetic images.</a:t>
            </a:r>
          </a:p>
        </p:txBody>
      </p:sp>
      <p:sp>
        <p:nvSpPr>
          <p:cNvPr id="5" name="TextBox 4">
            <a:extLst>
              <a:ext uri="{FF2B5EF4-FFF2-40B4-BE49-F238E27FC236}">
                <a16:creationId xmlns:a16="http://schemas.microsoft.com/office/drawing/2014/main" id="{31D1B01E-3452-A5E4-67D0-B48F9D4E6872}"/>
              </a:ext>
            </a:extLst>
          </p:cNvPr>
          <p:cNvSpPr txBox="1"/>
          <p:nvPr/>
        </p:nvSpPr>
        <p:spPr>
          <a:xfrm>
            <a:off x="17221200" y="9403583"/>
            <a:ext cx="1752600" cy="707886"/>
          </a:xfrm>
          <a:prstGeom prst="rect">
            <a:avLst/>
          </a:prstGeom>
          <a:noFill/>
        </p:spPr>
        <p:txBody>
          <a:bodyPr wrap="square" rtlCol="0">
            <a:spAutoFit/>
          </a:bodyPr>
          <a:lstStyle/>
          <a:p>
            <a:r>
              <a:rPr lang="en-IN" sz="4000" b="1" dirty="0"/>
              <a:t>16</a:t>
            </a:r>
          </a:p>
        </p:txBody>
      </p:sp>
    </p:spTree>
    <p:extLst>
      <p:ext uri="{BB962C8B-B14F-4D97-AF65-F5344CB8AC3E}">
        <p14:creationId xmlns:p14="http://schemas.microsoft.com/office/powerpoint/2010/main" val="18136519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770815" y="-619267"/>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762000" y="1527060"/>
            <a:ext cx="169545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Anomaly Detection in </a:t>
            </a:r>
            <a:r>
              <a:rPr lang="en-US" sz="8499" dirty="0" err="1">
                <a:solidFill>
                  <a:srgbClr val="1B131B"/>
                </a:solidFill>
                <a:latin typeface="Codec Pro Bold"/>
              </a:rPr>
              <a:t>MVTec</a:t>
            </a:r>
            <a:r>
              <a:rPr lang="en-US" sz="8499" dirty="0">
                <a:solidFill>
                  <a:srgbClr val="1B131B"/>
                </a:solidFill>
                <a:latin typeface="Codec Pro Bold"/>
              </a:rPr>
              <a:t>-AD</a:t>
            </a:r>
          </a:p>
        </p:txBody>
      </p:sp>
      <p:sp>
        <p:nvSpPr>
          <p:cNvPr id="4" name="TextBox 4"/>
          <p:cNvSpPr txBox="1"/>
          <p:nvPr/>
        </p:nvSpPr>
        <p:spPr>
          <a:xfrm>
            <a:off x="1028700" y="981075"/>
            <a:ext cx="2713464" cy="281424"/>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1371600" y="3589228"/>
            <a:ext cx="15735300" cy="3539430"/>
          </a:xfrm>
          <a:prstGeom prst="rect">
            <a:avLst/>
          </a:prstGeom>
          <a:noFill/>
        </p:spPr>
        <p:txBody>
          <a:bodyPr wrap="square">
            <a:spAutoFit/>
          </a:bodyPr>
          <a:lstStyle/>
          <a:p>
            <a:pPr algn="just">
              <a:lnSpc>
                <a:spcPct val="200000"/>
              </a:lnSpc>
            </a:pPr>
            <a:r>
              <a:rPr lang="en-US" sz="2800" b="1" i="0" dirty="0">
                <a:effectLst/>
                <a:latin typeface="Codec Pro"/>
              </a:rPr>
              <a:t>5. Anomaly Detection:</a:t>
            </a:r>
            <a:endParaRPr lang="en-US" sz="2800" b="0" i="0" dirty="0">
              <a:effectLst/>
              <a:latin typeface="Codec Pro"/>
            </a:endParaRPr>
          </a:p>
          <a:p>
            <a:pPr marL="742950" lvl="1" indent="-285750" algn="just">
              <a:buFont typeface="Arial" pitchFamily="34" charset="0"/>
              <a:buChar char="•"/>
            </a:pPr>
            <a:r>
              <a:rPr lang="en-US" sz="2800" b="0" i="0" dirty="0">
                <a:effectLst/>
                <a:latin typeface="Codec Pro"/>
              </a:rPr>
              <a:t>Anomaly detection is executed by balancing reconstruction and discriminator losses to compute an overall loss metric. This metric serves as a threshold, derived from the losses observed during model training on authentic images. Test images surpassing this threshold are labeled as anomalies, while those within the threshold are deemed normal. This systematic approach ensures accurate identification of anomalies within the dataset.</a:t>
            </a:r>
          </a:p>
        </p:txBody>
      </p:sp>
      <p:sp>
        <p:nvSpPr>
          <p:cNvPr id="5" name="TextBox 4">
            <a:extLst>
              <a:ext uri="{FF2B5EF4-FFF2-40B4-BE49-F238E27FC236}">
                <a16:creationId xmlns:a16="http://schemas.microsoft.com/office/drawing/2014/main" id="{E17186BB-BA9C-DDDB-8822-372A9DD3D938}"/>
              </a:ext>
            </a:extLst>
          </p:cNvPr>
          <p:cNvSpPr txBox="1"/>
          <p:nvPr/>
        </p:nvSpPr>
        <p:spPr>
          <a:xfrm>
            <a:off x="17221200" y="9403583"/>
            <a:ext cx="1752600" cy="707886"/>
          </a:xfrm>
          <a:prstGeom prst="rect">
            <a:avLst/>
          </a:prstGeom>
          <a:noFill/>
        </p:spPr>
        <p:txBody>
          <a:bodyPr wrap="square" rtlCol="0">
            <a:spAutoFit/>
          </a:bodyPr>
          <a:lstStyle/>
          <a:p>
            <a:r>
              <a:rPr lang="en-IN" sz="4000" b="1" dirty="0"/>
              <a:t>17</a:t>
            </a:r>
          </a:p>
        </p:txBody>
      </p:sp>
    </p:spTree>
    <p:extLst>
      <p:ext uri="{BB962C8B-B14F-4D97-AF65-F5344CB8AC3E}">
        <p14:creationId xmlns:p14="http://schemas.microsoft.com/office/powerpoint/2010/main" val="35503973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542217" y="-556253"/>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699" y="1790700"/>
            <a:ext cx="16302789"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Anomaly Detection in CIFAR-10</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3467100"/>
            <a:ext cx="16569489" cy="5976060"/>
          </a:xfrm>
          <a:prstGeom prst="rect">
            <a:avLst/>
          </a:prstGeom>
          <a:noFill/>
        </p:spPr>
        <p:txBody>
          <a:bodyPr wrap="square">
            <a:spAutoFit/>
          </a:bodyPr>
          <a:lstStyle/>
          <a:p>
            <a:pPr algn="just">
              <a:lnSpc>
                <a:spcPts val="4196"/>
              </a:lnSpc>
            </a:pPr>
            <a:r>
              <a:rPr lang="en-US" sz="2800" dirty="0">
                <a:solidFill>
                  <a:srgbClr val="000000"/>
                </a:solidFill>
                <a:latin typeface="Codec Pro"/>
              </a:rPr>
              <a:t>The training loop orchestrates the optimization process. The following steps are involved:</a:t>
            </a:r>
          </a:p>
          <a:p>
            <a:pPr algn="just">
              <a:lnSpc>
                <a:spcPts val="4196"/>
              </a:lnSpc>
            </a:pPr>
            <a:endParaRPr lang="en-US" sz="2800" dirty="0">
              <a:solidFill>
                <a:srgbClr val="000000"/>
              </a:solidFill>
              <a:latin typeface="Codec Pro"/>
            </a:endParaRPr>
          </a:p>
          <a:p>
            <a:pPr algn="just">
              <a:lnSpc>
                <a:spcPts val="4196"/>
              </a:lnSpc>
            </a:pPr>
            <a:r>
              <a:rPr lang="en-US" sz="2800" dirty="0">
                <a:solidFill>
                  <a:srgbClr val="000000"/>
                </a:solidFill>
                <a:latin typeface="Codec Pro"/>
              </a:rPr>
              <a:t>1. Discriminator Training: Discriminators are optimized to correctly classify normal and anomaly cases.</a:t>
            </a:r>
          </a:p>
          <a:p>
            <a:pPr marL="342900" indent="-342900" algn="just">
              <a:lnSpc>
                <a:spcPts val="4196"/>
              </a:lnSpc>
              <a:buFont typeface="Arial" pitchFamily="34" charset="0"/>
              <a:buChar char="•"/>
            </a:pPr>
            <a:r>
              <a:rPr lang="en-US" sz="2800" dirty="0">
                <a:solidFill>
                  <a:srgbClr val="000000"/>
                </a:solidFill>
                <a:latin typeface="Codec Pro"/>
              </a:rPr>
              <a:t>Normal Case Training: Discriminator </a:t>
            </a:r>
            <a:r>
              <a:rPr lang="en-US" sz="2800" dirty="0" err="1">
                <a:solidFill>
                  <a:srgbClr val="000000"/>
                </a:solidFill>
                <a:latin typeface="Codec Pro"/>
              </a:rPr>
              <a:t>D_norm</a:t>
            </a:r>
            <a:r>
              <a:rPr lang="en-US" sz="2800" dirty="0">
                <a:solidFill>
                  <a:srgbClr val="000000"/>
                </a:solidFill>
                <a:latin typeface="Codec Pro"/>
              </a:rPr>
              <a:t> is trained to correctly classify normal cases and penalize anomalies.</a:t>
            </a:r>
          </a:p>
          <a:p>
            <a:pPr marL="342900" indent="-342900" algn="just">
              <a:lnSpc>
                <a:spcPts val="4196"/>
              </a:lnSpc>
              <a:buFont typeface="Arial" pitchFamily="34" charset="0"/>
              <a:buChar char="•"/>
            </a:pPr>
            <a:r>
              <a:rPr lang="en-US" sz="2800" dirty="0">
                <a:solidFill>
                  <a:srgbClr val="000000"/>
                </a:solidFill>
                <a:latin typeface="Codec Pro"/>
              </a:rPr>
              <a:t>Anomaly Case Training: Discriminator </a:t>
            </a:r>
            <a:r>
              <a:rPr lang="en-US" sz="2800" dirty="0" err="1">
                <a:solidFill>
                  <a:srgbClr val="000000"/>
                </a:solidFill>
                <a:latin typeface="Codec Pro"/>
              </a:rPr>
              <a:t>D_anom</a:t>
            </a:r>
            <a:r>
              <a:rPr lang="en-US" sz="2800" dirty="0">
                <a:solidFill>
                  <a:srgbClr val="000000"/>
                </a:solidFill>
                <a:latin typeface="Codec Pro"/>
              </a:rPr>
              <a:t> is trained to correctly classify anomaly cases and penalize normal cases.</a:t>
            </a:r>
          </a:p>
          <a:p>
            <a:pPr marL="342900" indent="-342900" algn="just">
              <a:lnSpc>
                <a:spcPts val="4196"/>
              </a:lnSpc>
              <a:buFont typeface="Arial" pitchFamily="34" charset="0"/>
              <a:buChar char="•"/>
            </a:pPr>
            <a:endParaRPr lang="en-US" sz="2800" dirty="0">
              <a:solidFill>
                <a:srgbClr val="000000"/>
              </a:solidFill>
              <a:latin typeface="Codec Pro"/>
            </a:endParaRPr>
          </a:p>
          <a:p>
            <a:pPr algn="just">
              <a:lnSpc>
                <a:spcPts val="4196"/>
              </a:lnSpc>
            </a:pPr>
            <a:r>
              <a:rPr lang="en-US" sz="2800" dirty="0">
                <a:solidFill>
                  <a:srgbClr val="000000"/>
                </a:solidFill>
                <a:latin typeface="Codec Pro"/>
              </a:rPr>
              <a:t>2. Generator Training: The generator is trained to minimize reconstruction error for normal cases while maximizing it for anomaly cases.</a:t>
            </a:r>
          </a:p>
        </p:txBody>
      </p:sp>
      <p:sp>
        <p:nvSpPr>
          <p:cNvPr id="5" name="TextBox 4">
            <a:extLst>
              <a:ext uri="{FF2B5EF4-FFF2-40B4-BE49-F238E27FC236}">
                <a16:creationId xmlns:a16="http://schemas.microsoft.com/office/drawing/2014/main" id="{BE877005-0785-A499-06FC-7490A970815C}"/>
              </a:ext>
            </a:extLst>
          </p:cNvPr>
          <p:cNvSpPr txBox="1"/>
          <p:nvPr/>
        </p:nvSpPr>
        <p:spPr>
          <a:xfrm>
            <a:off x="17221200" y="9403583"/>
            <a:ext cx="1752600" cy="707886"/>
          </a:xfrm>
          <a:prstGeom prst="rect">
            <a:avLst/>
          </a:prstGeom>
          <a:noFill/>
        </p:spPr>
        <p:txBody>
          <a:bodyPr wrap="square" rtlCol="0">
            <a:spAutoFit/>
          </a:bodyPr>
          <a:lstStyle/>
          <a:p>
            <a:r>
              <a:rPr lang="en-IN" sz="4000" b="1" dirty="0"/>
              <a:t>18</a:t>
            </a:r>
          </a:p>
        </p:txBody>
      </p:sp>
    </p:spTree>
    <p:extLst>
      <p:ext uri="{BB962C8B-B14F-4D97-AF65-F5344CB8AC3E}">
        <p14:creationId xmlns:p14="http://schemas.microsoft.com/office/powerpoint/2010/main" val="130474947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C44E0-B464-1348-1A46-4209B281541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A2705C7-15CC-1B48-2DCA-9669EF0A2371}"/>
              </a:ext>
            </a:extLst>
          </p:cNvPr>
          <p:cNvSpPr/>
          <p:nvPr/>
        </p:nvSpPr>
        <p:spPr>
          <a:xfrm rot="1266022">
            <a:off x="11304215" y="-522635"/>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9E912223-5932-AFF7-B6CF-805EA1064C64}"/>
              </a:ext>
            </a:extLst>
          </p:cNvPr>
          <p:cNvSpPr txBox="1"/>
          <p:nvPr/>
        </p:nvSpPr>
        <p:spPr>
          <a:xfrm>
            <a:off x="1028700" y="1790700"/>
            <a:ext cx="163449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Anomaly Detection in CIFAR-10</a:t>
            </a:r>
          </a:p>
        </p:txBody>
      </p:sp>
      <p:sp>
        <p:nvSpPr>
          <p:cNvPr id="4" name="TextBox 4">
            <a:extLst>
              <a:ext uri="{FF2B5EF4-FFF2-40B4-BE49-F238E27FC236}">
                <a16:creationId xmlns:a16="http://schemas.microsoft.com/office/drawing/2014/main" id="{15FA7B44-4917-F1DF-A58C-F0848EFEDBBB}"/>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94F5258A-8F78-EDA5-D176-BD2FC830B50C}"/>
              </a:ext>
            </a:extLst>
          </p:cNvPr>
          <p:cNvSpPr txBox="1"/>
          <p:nvPr/>
        </p:nvSpPr>
        <p:spPr>
          <a:xfrm>
            <a:off x="381000" y="2892540"/>
            <a:ext cx="17526000" cy="7026539"/>
          </a:xfrm>
          <a:prstGeom prst="rect">
            <a:avLst/>
          </a:prstGeom>
          <a:noFill/>
        </p:spPr>
        <p:txBody>
          <a:bodyPr wrap="square">
            <a:spAutoFit/>
          </a:bodyPr>
          <a:lstStyle/>
          <a:p>
            <a:pPr algn="just">
              <a:lnSpc>
                <a:spcPts val="4196"/>
              </a:lnSpc>
            </a:pPr>
            <a:r>
              <a:rPr lang="en-US" sz="2000" dirty="0">
                <a:solidFill>
                  <a:srgbClr val="000000"/>
                </a:solidFill>
                <a:latin typeface="Codec Pro"/>
              </a:rPr>
              <a:t>3. Loss Components:</a:t>
            </a:r>
          </a:p>
          <a:p>
            <a:pPr marL="457200" indent="-457200" algn="just">
              <a:lnSpc>
                <a:spcPts val="4196"/>
              </a:lnSpc>
              <a:buFont typeface="Arial" pitchFamily="34" charset="0"/>
              <a:buChar char="•"/>
            </a:pPr>
            <a:r>
              <a:rPr lang="en-US" sz="2000" dirty="0">
                <a:solidFill>
                  <a:srgbClr val="000000"/>
                </a:solidFill>
                <a:latin typeface="Codec Pro"/>
              </a:rPr>
              <a:t>L1 Reconstruction Error (l1_loss): Measures the pixel-wise difference between generated and real images. This encourages the generator to produce accurate reconstructions.</a:t>
            </a:r>
          </a:p>
          <a:p>
            <a:pPr marL="457200" indent="-457200" algn="just">
              <a:lnSpc>
                <a:spcPts val="4196"/>
              </a:lnSpc>
              <a:buFont typeface="Arial" pitchFamily="34" charset="0"/>
              <a:buChar char="•"/>
            </a:pPr>
            <a:r>
              <a:rPr lang="en-US" sz="2000" dirty="0">
                <a:solidFill>
                  <a:srgbClr val="000000"/>
                </a:solidFill>
                <a:latin typeface="Codec Pro"/>
              </a:rPr>
              <a:t>Patch L1 Loss (</a:t>
            </a:r>
            <a:r>
              <a:rPr lang="en-US" sz="2000" dirty="0" err="1">
                <a:solidFill>
                  <a:srgbClr val="000000"/>
                </a:solidFill>
                <a:latin typeface="Codec Pro"/>
              </a:rPr>
              <a:t>patch_loss</a:t>
            </a:r>
            <a:r>
              <a:rPr lang="en-US" sz="2000" dirty="0">
                <a:solidFill>
                  <a:srgbClr val="000000"/>
                </a:solidFill>
                <a:latin typeface="Codec Pro"/>
              </a:rPr>
              <a:t>): Focuses on specific patches in the image, encouraging the generator to pay attention to critical regions. Useful for anomaly detection in medical images.</a:t>
            </a:r>
          </a:p>
          <a:p>
            <a:pPr marL="457200" indent="-457200" algn="just">
              <a:lnSpc>
                <a:spcPts val="4196"/>
              </a:lnSpc>
              <a:buFont typeface="Arial" pitchFamily="34" charset="0"/>
              <a:buChar char="•"/>
            </a:pPr>
            <a:r>
              <a:rPr lang="en-US" sz="2000" dirty="0">
                <a:solidFill>
                  <a:srgbClr val="000000"/>
                </a:solidFill>
                <a:latin typeface="Codec Pro"/>
              </a:rPr>
              <a:t>Latent Vector Loss (</a:t>
            </a:r>
            <a:r>
              <a:rPr lang="en-US" sz="2000" dirty="0" err="1">
                <a:solidFill>
                  <a:srgbClr val="000000"/>
                </a:solidFill>
                <a:latin typeface="Codec Pro"/>
              </a:rPr>
              <a:t>latent_loss</a:t>
            </a:r>
            <a:r>
              <a:rPr lang="en-US" sz="2000" dirty="0">
                <a:solidFill>
                  <a:srgbClr val="000000"/>
                </a:solidFill>
                <a:latin typeface="Codec Pro"/>
              </a:rPr>
              <a:t>): Ensures consistency in the latent representations of the generated and real images.</a:t>
            </a:r>
          </a:p>
          <a:p>
            <a:pPr marL="457200" indent="-457200" algn="just">
              <a:lnSpc>
                <a:spcPts val="4196"/>
              </a:lnSpc>
              <a:buFont typeface="Arial" pitchFamily="34" charset="0"/>
              <a:buChar char="•"/>
            </a:pPr>
            <a:r>
              <a:rPr lang="en-US" sz="2000" dirty="0">
                <a:solidFill>
                  <a:srgbClr val="000000"/>
                </a:solidFill>
                <a:latin typeface="Codec Pro"/>
              </a:rPr>
              <a:t>Adversarial Loss (</a:t>
            </a:r>
            <a:r>
              <a:rPr lang="en-US" sz="2000" dirty="0" err="1">
                <a:solidFill>
                  <a:srgbClr val="000000"/>
                </a:solidFill>
                <a:latin typeface="Codec Pro"/>
              </a:rPr>
              <a:t>norm_adv_loss</a:t>
            </a:r>
            <a:r>
              <a:rPr lang="en-US" sz="2000" dirty="0">
                <a:solidFill>
                  <a:srgbClr val="000000"/>
                </a:solidFill>
                <a:latin typeface="Codec Pro"/>
              </a:rPr>
              <a:t> and </a:t>
            </a:r>
            <a:r>
              <a:rPr lang="en-US" sz="2000" dirty="0" err="1">
                <a:solidFill>
                  <a:srgbClr val="000000"/>
                </a:solidFill>
                <a:latin typeface="Codec Pro"/>
              </a:rPr>
              <a:t>anom_adv_loss</a:t>
            </a:r>
            <a:r>
              <a:rPr lang="en-US" sz="2000" dirty="0">
                <a:solidFill>
                  <a:srgbClr val="000000"/>
                </a:solidFill>
                <a:latin typeface="Codec Pro"/>
              </a:rPr>
              <a:t>): Encourages the generator to produce realistic images by fooling the discriminators.</a:t>
            </a:r>
          </a:p>
          <a:p>
            <a:pPr marL="457200" indent="-457200" algn="just">
              <a:lnSpc>
                <a:spcPts val="4196"/>
              </a:lnSpc>
              <a:buFont typeface="Arial" pitchFamily="34" charset="0"/>
              <a:buChar char="•"/>
            </a:pPr>
            <a:r>
              <a:rPr lang="en-US" sz="2000" dirty="0">
                <a:solidFill>
                  <a:srgbClr val="000000"/>
                </a:solidFill>
                <a:latin typeface="Codec Pro"/>
              </a:rPr>
              <a:t>ABC Loss (</a:t>
            </a:r>
            <a:r>
              <a:rPr lang="en-US" sz="2000" dirty="0" err="1">
                <a:solidFill>
                  <a:srgbClr val="000000"/>
                </a:solidFill>
                <a:latin typeface="Codec Pro"/>
              </a:rPr>
              <a:t>abc_loss</a:t>
            </a:r>
            <a:r>
              <a:rPr lang="en-US" sz="2000" dirty="0">
                <a:solidFill>
                  <a:srgbClr val="000000"/>
                </a:solidFill>
                <a:latin typeface="Codec Pro"/>
              </a:rPr>
              <a:t>): Introduced for anomaly cases, penalizing the generator for generating images that are too close to real ones.</a:t>
            </a:r>
          </a:p>
          <a:p>
            <a:pPr algn="just">
              <a:lnSpc>
                <a:spcPts val="4196"/>
              </a:lnSpc>
            </a:pPr>
            <a:endParaRPr lang="en-US" sz="2000" dirty="0">
              <a:solidFill>
                <a:srgbClr val="000000"/>
              </a:solidFill>
              <a:latin typeface="Codec Pro"/>
            </a:endParaRPr>
          </a:p>
          <a:p>
            <a:pPr algn="just">
              <a:lnSpc>
                <a:spcPts val="4196"/>
              </a:lnSpc>
            </a:pPr>
            <a:r>
              <a:rPr lang="en-US" sz="2000" dirty="0">
                <a:solidFill>
                  <a:srgbClr val="000000"/>
                </a:solidFill>
                <a:latin typeface="Codec Pro"/>
              </a:rPr>
              <a:t>Justification for Losses:</a:t>
            </a:r>
          </a:p>
          <a:p>
            <a:pPr algn="just">
              <a:lnSpc>
                <a:spcPts val="4196"/>
              </a:lnSpc>
            </a:pPr>
            <a:r>
              <a:rPr lang="en-US" sz="2000" dirty="0">
                <a:solidFill>
                  <a:srgbClr val="000000"/>
                </a:solidFill>
                <a:latin typeface="Codec Pro"/>
              </a:rPr>
              <a:t>The combination of these losses addresses various aspects of image generation, ensuring both realism and anomaly detection capabilities. L1 reconstruction error and patch L1 loss focus on image details, latent vector loss ensures consistent encoding, and adversarial loss promotes realistic image generation. ABC loss specifically addresses anomalies, penalizing overly realistic anomaly images.</a:t>
            </a:r>
          </a:p>
        </p:txBody>
      </p:sp>
      <p:sp>
        <p:nvSpPr>
          <p:cNvPr id="5" name="TextBox 4">
            <a:extLst>
              <a:ext uri="{FF2B5EF4-FFF2-40B4-BE49-F238E27FC236}">
                <a16:creationId xmlns:a16="http://schemas.microsoft.com/office/drawing/2014/main" id="{B95741D2-F189-9AFA-4CBB-0E52C4D09BDF}"/>
              </a:ext>
            </a:extLst>
          </p:cNvPr>
          <p:cNvSpPr txBox="1"/>
          <p:nvPr/>
        </p:nvSpPr>
        <p:spPr>
          <a:xfrm>
            <a:off x="17221200" y="9403583"/>
            <a:ext cx="1752600" cy="707886"/>
          </a:xfrm>
          <a:prstGeom prst="rect">
            <a:avLst/>
          </a:prstGeom>
          <a:noFill/>
        </p:spPr>
        <p:txBody>
          <a:bodyPr wrap="square" rtlCol="0">
            <a:spAutoFit/>
          </a:bodyPr>
          <a:lstStyle/>
          <a:p>
            <a:r>
              <a:rPr lang="en-IN" sz="4000" b="1" dirty="0"/>
              <a:t>19</a:t>
            </a:r>
          </a:p>
        </p:txBody>
      </p:sp>
    </p:spTree>
    <p:extLst>
      <p:ext uri="{BB962C8B-B14F-4D97-AF65-F5344CB8AC3E}">
        <p14:creationId xmlns:p14="http://schemas.microsoft.com/office/powerpoint/2010/main" val="410864757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a:p>
        </p:txBody>
      </p:sp>
      <p:graphicFrame>
        <p:nvGraphicFramePr>
          <p:cNvPr id="3" name="Table 3"/>
          <p:cNvGraphicFramePr>
            <a:graphicFrameLocks noGrp="1"/>
          </p:cNvGraphicFramePr>
          <p:nvPr>
            <p:extLst>
              <p:ext uri="{D42A27DB-BD31-4B8C-83A1-F6EECF244321}">
                <p14:modId xmlns:p14="http://schemas.microsoft.com/office/powerpoint/2010/main" val="3701470035"/>
              </p:ext>
            </p:extLst>
          </p:nvPr>
        </p:nvGraphicFramePr>
        <p:xfrm>
          <a:off x="9144000" y="1104900"/>
          <a:ext cx="8229600" cy="8077200"/>
        </p:xfrm>
        <a:graphic>
          <a:graphicData uri="http://schemas.openxmlformats.org/drawingml/2006/table">
            <a:tbl>
              <a:tblPr/>
              <a:tblGrid>
                <a:gridCol w="8229600">
                  <a:extLst>
                    <a:ext uri="{9D8B030D-6E8A-4147-A177-3AD203B41FA5}">
                      <a16:colId xmlns:a16="http://schemas.microsoft.com/office/drawing/2014/main" val="20000"/>
                    </a:ext>
                  </a:extLst>
                </a:gridCol>
              </a:tblGrid>
              <a:tr h="917864">
                <a:tc>
                  <a:txBody>
                    <a:bodyPr/>
                    <a:lstStyle/>
                    <a:p>
                      <a:pPr algn="l">
                        <a:lnSpc>
                          <a:spcPts val="4059"/>
                        </a:lnSpc>
                        <a:defRPr/>
                      </a:pPr>
                      <a:r>
                        <a:rPr lang="en-US" sz="2400">
                          <a:solidFill>
                            <a:srgbClr val="FFFFFF"/>
                          </a:solidFill>
                          <a:latin typeface="Codec Pro"/>
                        </a:rPr>
                        <a:t>Introduction</a:t>
                      </a:r>
                      <a:endParaRPr lang="en-US" sz="24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826077">
                <a:tc>
                  <a:txBody>
                    <a:bodyPr/>
                    <a:lstStyle/>
                    <a:p>
                      <a:pPr algn="l">
                        <a:lnSpc>
                          <a:spcPts val="4059"/>
                        </a:lnSpc>
                        <a:defRPr/>
                      </a:pPr>
                      <a:r>
                        <a:rPr lang="en-US" sz="2400">
                          <a:solidFill>
                            <a:srgbClr val="FFFFFF"/>
                          </a:solidFill>
                          <a:latin typeface="Codec Pro"/>
                        </a:rPr>
                        <a:t>Problem Statement</a:t>
                      </a:r>
                      <a:endParaRPr lang="en-US" sz="24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1009880">
                <a:tc>
                  <a:txBody>
                    <a:bodyPr/>
                    <a:lstStyle/>
                    <a:p>
                      <a:pPr algn="l">
                        <a:lnSpc>
                          <a:spcPts val="4059"/>
                        </a:lnSpc>
                        <a:defRPr/>
                      </a:pPr>
                      <a:r>
                        <a:rPr lang="en-US" sz="2400">
                          <a:solidFill>
                            <a:srgbClr val="FFFFFF"/>
                          </a:solidFill>
                          <a:latin typeface="Codec Pro"/>
                        </a:rPr>
                        <a:t>Research Objectives</a:t>
                      </a:r>
                      <a:endParaRPr lang="en-US" sz="24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917633">
                <a:tc>
                  <a:txBody>
                    <a:bodyPr/>
                    <a:lstStyle/>
                    <a:p>
                      <a:pPr algn="l">
                        <a:lnSpc>
                          <a:spcPts val="4059"/>
                        </a:lnSpc>
                        <a:defRPr/>
                      </a:pPr>
                      <a:r>
                        <a:rPr lang="en-US" sz="2400">
                          <a:solidFill>
                            <a:srgbClr val="FFFFFF"/>
                          </a:solidFill>
                          <a:latin typeface="Codec Pro"/>
                        </a:rPr>
                        <a:t>Proposed System</a:t>
                      </a:r>
                      <a:endParaRPr lang="en-US" sz="240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917864">
                <a:tc>
                  <a:txBody>
                    <a:bodyPr/>
                    <a:lstStyle/>
                    <a:p>
                      <a:pPr algn="l">
                        <a:lnSpc>
                          <a:spcPts val="4059"/>
                        </a:lnSpc>
                        <a:defRPr/>
                      </a:pPr>
                      <a:r>
                        <a:rPr kumimoji="0" lang="en-US" sz="2400" b="0" i="0" u="none" strike="noStrike" kern="1200" cap="none" spc="0" normalizeH="0" baseline="0" noProof="0">
                          <a:ln>
                            <a:noFill/>
                          </a:ln>
                          <a:solidFill>
                            <a:srgbClr val="FFFFFF"/>
                          </a:solidFill>
                          <a:effectLst/>
                          <a:uLnTx/>
                          <a:uFillTx/>
                          <a:latin typeface="Codec Pro"/>
                          <a:ea typeface="+mn-ea"/>
                          <a:cs typeface="+mn-cs"/>
                        </a:rPr>
                        <a:t>Implementation and Results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244330526"/>
                  </a:ext>
                </a:extLst>
              </a:tr>
              <a:tr h="917864">
                <a:tc>
                  <a:txBody>
                    <a:bodyPr/>
                    <a:lstStyle/>
                    <a:p>
                      <a:pPr algn="l">
                        <a:lnSpc>
                          <a:spcPts val="4059"/>
                        </a:lnSpc>
                        <a:defRPr/>
                      </a:pPr>
                      <a:r>
                        <a:rPr lang="en-US" sz="2400">
                          <a:solidFill>
                            <a:schemeClr val="bg1"/>
                          </a:solidFill>
                          <a:latin typeface="Codec Pro"/>
                        </a:rPr>
                        <a:t>Conclusion and  Future Work</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63933674"/>
                  </a:ext>
                </a:extLst>
              </a:tr>
              <a:tr h="917864">
                <a:tc>
                  <a:txBody>
                    <a:bodyPr/>
                    <a:lstStyle/>
                    <a:p>
                      <a:pPr algn="l">
                        <a:lnSpc>
                          <a:spcPts val="4059"/>
                        </a:lnSpc>
                        <a:defRPr/>
                      </a:pPr>
                      <a:r>
                        <a:rPr lang="en-US" sz="2400">
                          <a:solidFill>
                            <a:schemeClr val="bg1"/>
                          </a:solidFill>
                          <a:latin typeface="Codec Pro"/>
                        </a:rPr>
                        <a:t>Research Paper Status</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508844098"/>
                  </a:ext>
                </a:extLst>
              </a:tr>
              <a:tr h="826077">
                <a:tc>
                  <a:txBody>
                    <a:bodyPr/>
                    <a:lstStyle/>
                    <a:p>
                      <a:pPr algn="l">
                        <a:lnSpc>
                          <a:spcPts val="4059"/>
                        </a:lnSpc>
                        <a:defRPr/>
                      </a:pPr>
                      <a:r>
                        <a:rPr lang="en-US" sz="2400">
                          <a:solidFill>
                            <a:schemeClr val="bg1"/>
                          </a:solidFill>
                          <a:latin typeface="Codec Pro"/>
                        </a:rPr>
                        <a:t>Guide Approval</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36048001"/>
                  </a:ext>
                </a:extLst>
              </a:tr>
              <a:tr h="826077">
                <a:tc>
                  <a:txBody>
                    <a:bodyPr/>
                    <a:lstStyle/>
                    <a:p>
                      <a:pPr algn="l">
                        <a:lnSpc>
                          <a:spcPts val="4059"/>
                        </a:lnSpc>
                        <a:defRPr/>
                      </a:pPr>
                      <a:r>
                        <a:rPr lang="en-US" sz="2400" dirty="0">
                          <a:solidFill>
                            <a:srgbClr val="FFFFFF"/>
                          </a:solidFill>
                          <a:latin typeface="Codec Pro"/>
                        </a:rPr>
                        <a:t>References</a:t>
                      </a:r>
                      <a:endParaRPr lang="en-US" sz="240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865195" y="1816168"/>
            <a:ext cx="7278805" cy="1101840"/>
          </a:xfrm>
          <a:prstGeom prst="rect">
            <a:avLst/>
          </a:prstGeom>
        </p:spPr>
        <p:txBody>
          <a:bodyPr lIns="0" tIns="0" rIns="0" bIns="0" rtlCol="0" anchor="t">
            <a:spAutoFit/>
          </a:bodyPr>
          <a:lstStyle/>
          <a:p>
            <a:pPr>
              <a:lnSpc>
                <a:spcPts val="8499"/>
              </a:lnSpc>
            </a:pPr>
            <a:r>
              <a:rPr lang="en-US" sz="8499">
                <a:solidFill>
                  <a:srgbClr val="2667FF"/>
                </a:solidFill>
                <a:latin typeface="Codec Pro Bold"/>
              </a:rPr>
              <a:t>AGENDA</a:t>
            </a:r>
          </a:p>
        </p:txBody>
      </p:sp>
      <p:sp>
        <p:nvSpPr>
          <p:cNvPr id="5" name="TextBox 4">
            <a:extLst>
              <a:ext uri="{FF2B5EF4-FFF2-40B4-BE49-F238E27FC236}">
                <a16:creationId xmlns:a16="http://schemas.microsoft.com/office/drawing/2014/main" id="{0D736712-7127-DCEA-C930-437E470C544C}"/>
              </a:ext>
            </a:extLst>
          </p:cNvPr>
          <p:cNvSpPr txBox="1"/>
          <p:nvPr/>
        </p:nvSpPr>
        <p:spPr>
          <a:xfrm>
            <a:off x="17411700" y="9403583"/>
            <a:ext cx="1752600" cy="707886"/>
          </a:xfrm>
          <a:prstGeom prst="rect">
            <a:avLst/>
          </a:prstGeom>
          <a:noFill/>
        </p:spPr>
        <p:txBody>
          <a:bodyPr wrap="square" rtlCol="0">
            <a:spAutoFit/>
          </a:bodyPr>
          <a:lstStyle/>
          <a:p>
            <a:r>
              <a:rPr lang="en-IN" sz="4000" b="1"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847015" y="-47414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Implementation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859255" y="3749858"/>
            <a:ext cx="16569489" cy="4898842"/>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2800" dirty="0">
                <a:solidFill>
                  <a:srgbClr val="000000"/>
                </a:solidFill>
                <a:latin typeface="Codec Pro"/>
              </a:rPr>
              <a:t>Our experiments are performed on GPU T4x2 with 15GB Memory with </a:t>
            </a:r>
            <a:r>
              <a:rPr lang="en-US" sz="2800" dirty="0" err="1">
                <a:solidFill>
                  <a:srgbClr val="000000"/>
                </a:solidFill>
                <a:latin typeface="Codec Pro"/>
              </a:rPr>
              <a:t>Pytorch</a:t>
            </a:r>
            <a:r>
              <a:rPr lang="en-US" sz="2800" dirty="0">
                <a:solidFill>
                  <a:srgbClr val="000000"/>
                </a:solidFill>
                <a:latin typeface="Codec Pro"/>
              </a:rPr>
              <a:t> framework on </a:t>
            </a:r>
          </a:p>
          <a:p>
            <a:pPr marL="457200" indent="-457200" algn="just">
              <a:lnSpc>
                <a:spcPts val="4196"/>
              </a:lnSpc>
              <a:buFont typeface="Arial" panose="020B0604020202020204" pitchFamily="34" charset="0"/>
              <a:buChar char="•"/>
            </a:pPr>
            <a:r>
              <a:rPr lang="en-US" sz="2800" dirty="0">
                <a:solidFill>
                  <a:srgbClr val="000000"/>
                </a:solidFill>
                <a:latin typeface="Codec Pro"/>
              </a:rPr>
              <a:t>Google </a:t>
            </a:r>
            <a:r>
              <a:rPr lang="en-US" sz="2800" dirty="0" err="1">
                <a:solidFill>
                  <a:srgbClr val="000000"/>
                </a:solidFill>
                <a:latin typeface="Codec Pro"/>
              </a:rPr>
              <a:t>Colab</a:t>
            </a:r>
            <a:r>
              <a:rPr lang="en-US" sz="2800" dirty="0">
                <a:solidFill>
                  <a:srgbClr val="000000"/>
                </a:solidFill>
                <a:latin typeface="Codec Pro"/>
              </a:rPr>
              <a:t> and Kaggle platforms. </a:t>
            </a:r>
          </a:p>
          <a:p>
            <a:pPr marL="457200" indent="-457200" algn="just">
              <a:lnSpc>
                <a:spcPts val="4196"/>
              </a:lnSpc>
              <a:buFont typeface="Arial" panose="020B0604020202020204" pitchFamily="34" charset="0"/>
              <a:buChar char="•"/>
            </a:pPr>
            <a:r>
              <a:rPr lang="en-US" sz="2800" dirty="0">
                <a:solidFill>
                  <a:srgbClr val="000000"/>
                </a:solidFill>
                <a:latin typeface="Codec Pro"/>
              </a:rPr>
              <a:t>We try training the model with each class and different parameters to see which yields better results. </a:t>
            </a:r>
          </a:p>
          <a:p>
            <a:pPr marL="457200" indent="-457200" algn="just">
              <a:lnSpc>
                <a:spcPts val="4196"/>
              </a:lnSpc>
              <a:buFont typeface="Arial" panose="020B0604020202020204" pitchFamily="34" charset="0"/>
              <a:buChar char="•"/>
            </a:pPr>
            <a:r>
              <a:rPr lang="en-US" sz="2800" dirty="0">
                <a:solidFill>
                  <a:srgbClr val="000000"/>
                </a:solidFill>
                <a:latin typeface="Codec Pro"/>
              </a:rPr>
              <a:t>The training architecture of each dataset is different and require varied time for training and testing.</a:t>
            </a:r>
          </a:p>
          <a:p>
            <a:pPr marL="457200" indent="-457200" algn="just">
              <a:lnSpc>
                <a:spcPts val="4196"/>
              </a:lnSpc>
              <a:buFont typeface="Arial" panose="020B0604020202020204" pitchFamily="34" charset="0"/>
              <a:buChar char="•"/>
            </a:pPr>
            <a:r>
              <a:rPr lang="en-US" sz="2800" dirty="0">
                <a:solidFill>
                  <a:srgbClr val="000000"/>
                </a:solidFill>
                <a:latin typeface="Codec Pro"/>
              </a:rPr>
              <a:t>In the training phase, the model learns to create realistic images that resemble our dataset followed by anomaly detection approaches each of the dataset uses.</a:t>
            </a:r>
          </a:p>
          <a:p>
            <a:pPr marL="457200" indent="-457200" algn="just">
              <a:lnSpc>
                <a:spcPts val="4196"/>
              </a:lnSpc>
              <a:buFont typeface="Arial" panose="020B0604020202020204" pitchFamily="34" charset="0"/>
              <a:buChar char="•"/>
            </a:pPr>
            <a:r>
              <a:rPr lang="en-US" sz="2800" dirty="0">
                <a:solidFill>
                  <a:srgbClr val="000000"/>
                </a:solidFill>
                <a:latin typeface="Codec Pro"/>
              </a:rPr>
              <a:t>In the inference phase, reconstruction error is used to detect anomalies as a criteria standard.</a:t>
            </a:r>
          </a:p>
        </p:txBody>
      </p:sp>
      <p:sp>
        <p:nvSpPr>
          <p:cNvPr id="5" name="TextBox 4">
            <a:extLst>
              <a:ext uri="{FF2B5EF4-FFF2-40B4-BE49-F238E27FC236}">
                <a16:creationId xmlns:a16="http://schemas.microsoft.com/office/drawing/2014/main" id="{602EB059-9D12-0F70-F02A-35E1743D2B41}"/>
              </a:ext>
            </a:extLst>
          </p:cNvPr>
          <p:cNvSpPr txBox="1"/>
          <p:nvPr/>
        </p:nvSpPr>
        <p:spPr>
          <a:xfrm>
            <a:off x="17221200" y="9403583"/>
            <a:ext cx="1752600" cy="707886"/>
          </a:xfrm>
          <a:prstGeom prst="rect">
            <a:avLst/>
          </a:prstGeom>
          <a:noFill/>
        </p:spPr>
        <p:txBody>
          <a:bodyPr wrap="square" rtlCol="0">
            <a:spAutoFit/>
          </a:bodyPr>
          <a:lstStyle/>
          <a:p>
            <a:r>
              <a:rPr lang="en-IN" sz="4000" b="1" dirty="0"/>
              <a:t>20</a:t>
            </a:r>
          </a:p>
        </p:txBody>
      </p:sp>
    </p:spTree>
    <p:extLst>
      <p:ext uri="{BB962C8B-B14F-4D97-AF65-F5344CB8AC3E}">
        <p14:creationId xmlns:p14="http://schemas.microsoft.com/office/powerpoint/2010/main" val="219804623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E0253E-8082-A415-96DB-F4225C2A57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3C740D-739A-EDB8-C6FF-793418516E51}"/>
              </a:ext>
            </a:extLst>
          </p:cNvPr>
          <p:cNvSpPr/>
          <p:nvPr/>
        </p:nvSpPr>
        <p:spPr>
          <a:xfrm rot="1266022">
            <a:off x="10923215" y="-586790"/>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8D9F43EB-0D3E-2B24-BC7E-09C08D7331DE}"/>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Implementation</a:t>
            </a:r>
          </a:p>
        </p:txBody>
      </p:sp>
      <p:sp>
        <p:nvSpPr>
          <p:cNvPr id="4" name="TextBox 4">
            <a:extLst>
              <a:ext uri="{FF2B5EF4-FFF2-40B4-BE49-F238E27FC236}">
                <a16:creationId xmlns:a16="http://schemas.microsoft.com/office/drawing/2014/main" id="{045BC045-1733-AF47-06B3-D051FE1D3C22}"/>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pic>
        <p:nvPicPr>
          <p:cNvPr id="8" name="Picture 7">
            <a:extLst>
              <a:ext uri="{FF2B5EF4-FFF2-40B4-BE49-F238E27FC236}">
                <a16:creationId xmlns:a16="http://schemas.microsoft.com/office/drawing/2014/main" id="{563156AE-40B3-10ED-7B1B-455A6E79F411}"/>
              </a:ext>
            </a:extLst>
          </p:cNvPr>
          <p:cNvPicPr>
            <a:picLocks noChangeAspect="1"/>
          </p:cNvPicPr>
          <p:nvPr/>
        </p:nvPicPr>
        <p:blipFill>
          <a:blip r:embed="rId6"/>
          <a:stretch>
            <a:fillRect/>
          </a:stretch>
        </p:blipFill>
        <p:spPr>
          <a:xfrm>
            <a:off x="7911127" y="2892540"/>
            <a:ext cx="8588299" cy="6387991"/>
          </a:xfrm>
          <a:prstGeom prst="rect">
            <a:avLst/>
          </a:prstGeom>
        </p:spPr>
      </p:pic>
      <p:sp>
        <p:nvSpPr>
          <p:cNvPr id="9" name="TextBox 8">
            <a:extLst>
              <a:ext uri="{FF2B5EF4-FFF2-40B4-BE49-F238E27FC236}">
                <a16:creationId xmlns:a16="http://schemas.microsoft.com/office/drawing/2014/main" id="{FE6A3B00-25F1-555C-32DE-17C634AFE7C8}"/>
              </a:ext>
            </a:extLst>
          </p:cNvPr>
          <p:cNvSpPr txBox="1"/>
          <p:nvPr/>
        </p:nvSpPr>
        <p:spPr>
          <a:xfrm>
            <a:off x="1257299" y="5119687"/>
            <a:ext cx="5621795" cy="1110625"/>
          </a:xfrm>
          <a:prstGeom prst="rect">
            <a:avLst/>
          </a:prstGeom>
          <a:noFill/>
        </p:spPr>
        <p:txBody>
          <a:bodyPr wrap="none" rtlCol="0">
            <a:spAutoFit/>
          </a:bodyPr>
          <a:lstStyle/>
          <a:p>
            <a:pPr>
              <a:lnSpc>
                <a:spcPts val="8499"/>
              </a:lnSpc>
            </a:pPr>
            <a:r>
              <a:rPr lang="en-IN" sz="6000">
                <a:solidFill>
                  <a:srgbClr val="1B131B"/>
                </a:solidFill>
                <a:latin typeface="Codec Pro Bold"/>
              </a:rPr>
              <a:t>Formula Used: </a:t>
            </a:r>
          </a:p>
        </p:txBody>
      </p:sp>
      <p:sp>
        <p:nvSpPr>
          <p:cNvPr id="5" name="TextBox 4">
            <a:extLst>
              <a:ext uri="{FF2B5EF4-FFF2-40B4-BE49-F238E27FC236}">
                <a16:creationId xmlns:a16="http://schemas.microsoft.com/office/drawing/2014/main" id="{55D09ACA-5AB9-A13B-19FE-A4577CF116FC}"/>
              </a:ext>
            </a:extLst>
          </p:cNvPr>
          <p:cNvSpPr txBox="1"/>
          <p:nvPr/>
        </p:nvSpPr>
        <p:spPr>
          <a:xfrm>
            <a:off x="17221200" y="9403583"/>
            <a:ext cx="1752600" cy="707886"/>
          </a:xfrm>
          <a:prstGeom prst="rect">
            <a:avLst/>
          </a:prstGeom>
          <a:noFill/>
        </p:spPr>
        <p:txBody>
          <a:bodyPr wrap="square" rtlCol="0">
            <a:spAutoFit/>
          </a:bodyPr>
          <a:lstStyle/>
          <a:p>
            <a:r>
              <a:rPr lang="en-IN" sz="4000" b="1" dirty="0"/>
              <a:t>21</a:t>
            </a:r>
          </a:p>
        </p:txBody>
      </p:sp>
    </p:spTree>
    <p:extLst>
      <p:ext uri="{BB962C8B-B14F-4D97-AF65-F5344CB8AC3E}">
        <p14:creationId xmlns:p14="http://schemas.microsoft.com/office/powerpoint/2010/main" val="2835792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5E4F0-3847-9872-BCB5-337548AB8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50EBF9-EE92-8984-5376-72D0AD6EF21A}"/>
              </a:ext>
            </a:extLst>
          </p:cNvPr>
          <p:cNvSpPr/>
          <p:nvPr/>
        </p:nvSpPr>
        <p:spPr>
          <a:xfrm rot="1266022">
            <a:off x="11433702" y="-846134"/>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641BB4BE-0B8E-AB4A-ECFD-ADEDC8D52060}"/>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Results and Discussions</a:t>
            </a:r>
          </a:p>
        </p:txBody>
      </p:sp>
      <p:sp>
        <p:nvSpPr>
          <p:cNvPr id="4" name="TextBox 4">
            <a:extLst>
              <a:ext uri="{FF2B5EF4-FFF2-40B4-BE49-F238E27FC236}">
                <a16:creationId xmlns:a16="http://schemas.microsoft.com/office/drawing/2014/main" id="{85F2044E-8F51-654F-388F-BBFF8E0FFD69}"/>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017C0075-FAF3-AC88-96C5-990257F3ABD3}"/>
              </a:ext>
            </a:extLst>
          </p:cNvPr>
          <p:cNvSpPr txBox="1"/>
          <p:nvPr/>
        </p:nvSpPr>
        <p:spPr>
          <a:xfrm>
            <a:off x="1028700" y="3226356"/>
            <a:ext cx="16383000" cy="1538883"/>
          </a:xfrm>
          <a:prstGeom prst="rect">
            <a:avLst/>
          </a:prstGeom>
          <a:noFill/>
        </p:spPr>
        <p:txBody>
          <a:bodyPr wrap="square" rtlCol="0">
            <a:spAutoFit/>
          </a:bodyPr>
          <a:lstStyle/>
          <a:p>
            <a:pPr algn="l">
              <a:spcBef>
                <a:spcPts val="1200"/>
              </a:spcBef>
            </a:pPr>
            <a:r>
              <a:rPr lang="en-US" sz="2800" b="1" u="sng" dirty="0" err="1">
                <a:latin typeface="Codec Pro"/>
              </a:rPr>
              <a:t>MVTecAD</a:t>
            </a:r>
            <a:r>
              <a:rPr lang="en-US" sz="2800" b="1" u="sng" dirty="0">
                <a:latin typeface="Codec Pro"/>
              </a:rPr>
              <a:t> Dataset</a:t>
            </a:r>
            <a:r>
              <a:rPr lang="en-US" sz="2800" b="0" i="0" u="sng" dirty="0">
                <a:effectLst/>
                <a:latin typeface="Codec Pro"/>
              </a:rPr>
              <a:t>: </a:t>
            </a:r>
          </a:p>
          <a:p>
            <a:pPr algn="l">
              <a:spcBef>
                <a:spcPts val="1200"/>
              </a:spcBef>
            </a:pPr>
            <a:r>
              <a:rPr lang="en-US" sz="2800" dirty="0">
                <a:latin typeface="Codec Pro"/>
              </a:rPr>
              <a:t>Here we have anomalous image from </a:t>
            </a:r>
            <a:r>
              <a:rPr lang="en-US" sz="2800" dirty="0">
                <a:highlight>
                  <a:srgbClr val="FFFF00"/>
                </a:highlight>
                <a:latin typeface="Codec Pro"/>
              </a:rPr>
              <a:t>hazelnut</a:t>
            </a:r>
            <a:r>
              <a:rPr lang="en-US" sz="2800" dirty="0">
                <a:latin typeface="Codec Pro"/>
              </a:rPr>
              <a:t> , </a:t>
            </a:r>
            <a:r>
              <a:rPr lang="en-US" sz="2800" dirty="0">
                <a:highlight>
                  <a:srgbClr val="FFFF00"/>
                </a:highlight>
                <a:latin typeface="Codec Pro"/>
              </a:rPr>
              <a:t>cable-wire</a:t>
            </a:r>
            <a:r>
              <a:rPr lang="en-US" sz="2800" dirty="0">
                <a:latin typeface="Codec Pro"/>
              </a:rPr>
              <a:t> and </a:t>
            </a:r>
            <a:r>
              <a:rPr lang="en-US" sz="2800" dirty="0">
                <a:highlight>
                  <a:srgbClr val="FFFF00"/>
                </a:highlight>
                <a:latin typeface="Codec Pro"/>
              </a:rPr>
              <a:t>bottle</a:t>
            </a:r>
            <a:r>
              <a:rPr lang="en-US" sz="2800" dirty="0">
                <a:latin typeface="Codec Pro"/>
              </a:rPr>
              <a:t> dataset and we can see how the model reconstructs the test image and then we highlight the anomalies in the images.</a:t>
            </a:r>
            <a:endParaRPr lang="en-US" sz="2800" b="0" i="0" dirty="0">
              <a:effectLst/>
              <a:latin typeface="Codec Pro"/>
            </a:endParaRPr>
          </a:p>
        </p:txBody>
      </p:sp>
      <p:pic>
        <p:nvPicPr>
          <p:cNvPr id="6" name="Picture 5">
            <a:extLst>
              <a:ext uri="{FF2B5EF4-FFF2-40B4-BE49-F238E27FC236}">
                <a16:creationId xmlns:a16="http://schemas.microsoft.com/office/drawing/2014/main" id="{AAB73119-8BE3-D887-4C92-47733C0A5AE5}"/>
              </a:ext>
            </a:extLst>
          </p:cNvPr>
          <p:cNvPicPr>
            <a:picLocks noChangeAspect="1"/>
          </p:cNvPicPr>
          <p:nvPr/>
        </p:nvPicPr>
        <p:blipFill>
          <a:blip r:embed="rId6"/>
          <a:stretch>
            <a:fillRect/>
          </a:stretch>
        </p:blipFill>
        <p:spPr>
          <a:xfrm>
            <a:off x="11201399" y="5257598"/>
            <a:ext cx="4540624" cy="4449202"/>
          </a:xfrm>
          <a:prstGeom prst="rect">
            <a:avLst/>
          </a:prstGeom>
        </p:spPr>
      </p:pic>
      <p:pic>
        <p:nvPicPr>
          <p:cNvPr id="8" name="Picture 7">
            <a:extLst>
              <a:ext uri="{FF2B5EF4-FFF2-40B4-BE49-F238E27FC236}">
                <a16:creationId xmlns:a16="http://schemas.microsoft.com/office/drawing/2014/main" id="{E732A29F-154B-62AA-6533-B27EB16F534A}"/>
              </a:ext>
            </a:extLst>
          </p:cNvPr>
          <p:cNvPicPr>
            <a:picLocks noChangeAspect="1"/>
          </p:cNvPicPr>
          <p:nvPr/>
        </p:nvPicPr>
        <p:blipFill>
          <a:blip r:embed="rId7"/>
          <a:stretch>
            <a:fillRect/>
          </a:stretch>
        </p:blipFill>
        <p:spPr>
          <a:xfrm>
            <a:off x="6847336" y="5257598"/>
            <a:ext cx="4540623" cy="4420739"/>
          </a:xfrm>
          <a:prstGeom prst="rect">
            <a:avLst/>
          </a:prstGeom>
        </p:spPr>
      </p:pic>
      <p:pic>
        <p:nvPicPr>
          <p:cNvPr id="11" name="Picture 10">
            <a:extLst>
              <a:ext uri="{FF2B5EF4-FFF2-40B4-BE49-F238E27FC236}">
                <a16:creationId xmlns:a16="http://schemas.microsoft.com/office/drawing/2014/main" id="{4E38A00D-D3D6-064E-A8D3-92576B080727}"/>
              </a:ext>
            </a:extLst>
          </p:cNvPr>
          <p:cNvPicPr>
            <a:picLocks noChangeAspect="1"/>
          </p:cNvPicPr>
          <p:nvPr/>
        </p:nvPicPr>
        <p:blipFill>
          <a:blip r:embed="rId8"/>
          <a:stretch>
            <a:fillRect/>
          </a:stretch>
        </p:blipFill>
        <p:spPr>
          <a:xfrm>
            <a:off x="2286000" y="5143500"/>
            <a:ext cx="4778376" cy="4578638"/>
          </a:xfrm>
          <a:prstGeom prst="rect">
            <a:avLst/>
          </a:prstGeom>
        </p:spPr>
      </p:pic>
      <p:sp>
        <p:nvSpPr>
          <p:cNvPr id="5" name="TextBox 4">
            <a:extLst>
              <a:ext uri="{FF2B5EF4-FFF2-40B4-BE49-F238E27FC236}">
                <a16:creationId xmlns:a16="http://schemas.microsoft.com/office/drawing/2014/main" id="{576E0DAF-E68F-28E7-DE0D-A9DC705BF1AB}"/>
              </a:ext>
            </a:extLst>
          </p:cNvPr>
          <p:cNvSpPr txBox="1"/>
          <p:nvPr/>
        </p:nvSpPr>
        <p:spPr>
          <a:xfrm>
            <a:off x="17221200" y="9403583"/>
            <a:ext cx="1752600" cy="707886"/>
          </a:xfrm>
          <a:prstGeom prst="rect">
            <a:avLst/>
          </a:prstGeom>
          <a:noFill/>
        </p:spPr>
        <p:txBody>
          <a:bodyPr wrap="square" rtlCol="0">
            <a:spAutoFit/>
          </a:bodyPr>
          <a:lstStyle/>
          <a:p>
            <a:r>
              <a:rPr lang="en-IN" sz="4000" b="1" dirty="0"/>
              <a:t>22</a:t>
            </a:r>
          </a:p>
        </p:txBody>
      </p:sp>
    </p:spTree>
    <p:extLst>
      <p:ext uri="{BB962C8B-B14F-4D97-AF65-F5344CB8AC3E}">
        <p14:creationId xmlns:p14="http://schemas.microsoft.com/office/powerpoint/2010/main" val="259124237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5E4F0-3847-9872-BCB5-337548AB8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50EBF9-EE92-8984-5376-72D0AD6EF21A}"/>
              </a:ext>
            </a:extLst>
          </p:cNvPr>
          <p:cNvSpPr/>
          <p:nvPr/>
        </p:nvSpPr>
        <p:spPr>
          <a:xfrm rot="1266022">
            <a:off x="10618417" y="-100523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641BB4BE-0B8E-AB4A-ECFD-ADEDC8D52060}"/>
              </a:ext>
            </a:extLst>
          </p:cNvPr>
          <p:cNvSpPr txBox="1"/>
          <p:nvPr/>
        </p:nvSpPr>
        <p:spPr>
          <a:xfrm>
            <a:off x="1028700" y="1790700"/>
            <a:ext cx="141351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Results and Discussions</a:t>
            </a:r>
          </a:p>
        </p:txBody>
      </p:sp>
      <p:sp>
        <p:nvSpPr>
          <p:cNvPr id="4" name="TextBox 4">
            <a:extLst>
              <a:ext uri="{FF2B5EF4-FFF2-40B4-BE49-F238E27FC236}">
                <a16:creationId xmlns:a16="http://schemas.microsoft.com/office/drawing/2014/main" id="{85F2044E-8F51-654F-388F-BBFF8E0FFD69}"/>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017C0075-FAF3-AC88-96C5-990257F3ABD3}"/>
              </a:ext>
            </a:extLst>
          </p:cNvPr>
          <p:cNvSpPr txBox="1"/>
          <p:nvPr/>
        </p:nvSpPr>
        <p:spPr>
          <a:xfrm>
            <a:off x="1028700" y="3226356"/>
            <a:ext cx="16383000" cy="1538883"/>
          </a:xfrm>
          <a:prstGeom prst="rect">
            <a:avLst/>
          </a:prstGeom>
          <a:noFill/>
        </p:spPr>
        <p:txBody>
          <a:bodyPr wrap="square" rtlCol="0">
            <a:spAutoFit/>
          </a:bodyPr>
          <a:lstStyle/>
          <a:p>
            <a:pPr algn="l">
              <a:spcBef>
                <a:spcPts val="1200"/>
              </a:spcBef>
            </a:pPr>
            <a:r>
              <a:rPr lang="en-US" sz="2800" b="1" u="sng" err="1">
                <a:latin typeface="Codec Pro"/>
              </a:rPr>
              <a:t>MVTecAD Dataset</a:t>
            </a:r>
            <a:r>
              <a:rPr lang="en-US" sz="2800" b="0" i="0" u="sng">
                <a:effectLst/>
                <a:latin typeface="Codec Pro"/>
              </a:rPr>
              <a:t>: </a:t>
            </a:r>
          </a:p>
          <a:p>
            <a:pPr algn="l">
              <a:spcBef>
                <a:spcPts val="1200"/>
              </a:spcBef>
            </a:pPr>
            <a:r>
              <a:rPr lang="en-US" sz="2800" b="0" i="0">
                <a:effectLst/>
                <a:latin typeface="Codec Pro"/>
              </a:rPr>
              <a:t>We obtain accuracy for ‘good’ and ‘anomalous’ images of each class of MVTec</a:t>
            </a:r>
            <a:r>
              <a:rPr lang="en-US" sz="2800">
                <a:latin typeface="Codec Pro"/>
              </a:rPr>
              <a:t>-AD dataset and obtain an average accuracy of </a:t>
            </a:r>
            <a:r>
              <a:rPr lang="en-US" sz="2800">
                <a:highlight>
                  <a:srgbClr val="00FF00"/>
                </a:highlight>
                <a:latin typeface="Codec Pro"/>
              </a:rPr>
              <a:t>0.89</a:t>
            </a:r>
            <a:r>
              <a:rPr lang="en-US" sz="2800">
                <a:latin typeface="Codec Pro"/>
              </a:rPr>
              <a:t> for ‘good’ images and 0.59 for ‘anomalous’ images </a:t>
            </a:r>
            <a:endParaRPr lang="en-US" sz="2800" b="0" i="0">
              <a:effectLst/>
              <a:latin typeface="Codec Pro"/>
            </a:endParaRPr>
          </a:p>
        </p:txBody>
      </p:sp>
      <p:pic>
        <p:nvPicPr>
          <p:cNvPr id="6" name="Picture 5">
            <a:extLst>
              <a:ext uri="{FF2B5EF4-FFF2-40B4-BE49-F238E27FC236}">
                <a16:creationId xmlns:a16="http://schemas.microsoft.com/office/drawing/2014/main" id="{AAB73119-8BE3-D887-4C92-47733C0A5AE5}"/>
              </a:ext>
            </a:extLst>
          </p:cNvPr>
          <p:cNvPicPr>
            <a:picLocks noChangeAspect="1"/>
          </p:cNvPicPr>
          <p:nvPr/>
        </p:nvPicPr>
        <p:blipFill>
          <a:blip r:embed="rId6"/>
          <a:stretch>
            <a:fillRect/>
          </a:stretch>
        </p:blipFill>
        <p:spPr>
          <a:xfrm>
            <a:off x="10668000" y="5678946"/>
            <a:ext cx="3886200" cy="3807954"/>
          </a:xfrm>
          <a:prstGeom prst="rect">
            <a:avLst/>
          </a:prstGeom>
        </p:spPr>
      </p:pic>
      <p:pic>
        <p:nvPicPr>
          <p:cNvPr id="8" name="Picture 7">
            <a:extLst>
              <a:ext uri="{FF2B5EF4-FFF2-40B4-BE49-F238E27FC236}">
                <a16:creationId xmlns:a16="http://schemas.microsoft.com/office/drawing/2014/main" id="{E732A29F-154B-62AA-6533-B27EB16F534A}"/>
              </a:ext>
            </a:extLst>
          </p:cNvPr>
          <p:cNvPicPr>
            <a:picLocks noChangeAspect="1"/>
          </p:cNvPicPr>
          <p:nvPr/>
        </p:nvPicPr>
        <p:blipFill>
          <a:blip r:embed="rId7"/>
          <a:stretch>
            <a:fillRect/>
          </a:stretch>
        </p:blipFill>
        <p:spPr>
          <a:xfrm>
            <a:off x="7165843" y="5662732"/>
            <a:ext cx="3786233" cy="3686267"/>
          </a:xfrm>
          <a:prstGeom prst="rect">
            <a:avLst/>
          </a:prstGeom>
        </p:spPr>
      </p:pic>
      <p:pic>
        <p:nvPicPr>
          <p:cNvPr id="11" name="Picture 10">
            <a:extLst>
              <a:ext uri="{FF2B5EF4-FFF2-40B4-BE49-F238E27FC236}">
                <a16:creationId xmlns:a16="http://schemas.microsoft.com/office/drawing/2014/main" id="{4E38A00D-D3D6-064E-A8D3-92576B080727}"/>
              </a:ext>
            </a:extLst>
          </p:cNvPr>
          <p:cNvPicPr>
            <a:picLocks noChangeAspect="1"/>
          </p:cNvPicPr>
          <p:nvPr/>
        </p:nvPicPr>
        <p:blipFill>
          <a:blip r:embed="rId8"/>
          <a:stretch>
            <a:fillRect/>
          </a:stretch>
        </p:blipFill>
        <p:spPr>
          <a:xfrm>
            <a:off x="3604498" y="5685550"/>
            <a:ext cx="3886199" cy="3723754"/>
          </a:xfrm>
          <a:prstGeom prst="rect">
            <a:avLst/>
          </a:prstGeom>
        </p:spPr>
      </p:pic>
      <p:sp>
        <p:nvSpPr>
          <p:cNvPr id="5" name="TextBox 4">
            <a:extLst>
              <a:ext uri="{FF2B5EF4-FFF2-40B4-BE49-F238E27FC236}">
                <a16:creationId xmlns:a16="http://schemas.microsoft.com/office/drawing/2014/main" id="{F0123E7D-B2DE-EE79-1CD0-B0308B047814}"/>
              </a:ext>
            </a:extLst>
          </p:cNvPr>
          <p:cNvSpPr txBox="1"/>
          <p:nvPr/>
        </p:nvSpPr>
        <p:spPr>
          <a:xfrm>
            <a:off x="17221200" y="9403583"/>
            <a:ext cx="1752600" cy="707886"/>
          </a:xfrm>
          <a:prstGeom prst="rect">
            <a:avLst/>
          </a:prstGeom>
          <a:noFill/>
        </p:spPr>
        <p:txBody>
          <a:bodyPr wrap="square" rtlCol="0">
            <a:spAutoFit/>
          </a:bodyPr>
          <a:lstStyle/>
          <a:p>
            <a:r>
              <a:rPr lang="en-IN" sz="4000" b="1" dirty="0"/>
              <a:t>23</a:t>
            </a:r>
          </a:p>
        </p:txBody>
      </p:sp>
    </p:spTree>
    <p:extLst>
      <p:ext uri="{BB962C8B-B14F-4D97-AF65-F5344CB8AC3E}">
        <p14:creationId xmlns:p14="http://schemas.microsoft.com/office/powerpoint/2010/main" val="253723361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5E4F0-3847-9872-BCB5-337548AB8DA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50EBF9-EE92-8984-5376-72D0AD6EF21A}"/>
              </a:ext>
            </a:extLst>
          </p:cNvPr>
          <p:cNvSpPr/>
          <p:nvPr/>
        </p:nvSpPr>
        <p:spPr>
          <a:xfrm rot="1266022">
            <a:off x="11075617" y="-84521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641BB4BE-0B8E-AB4A-ECFD-ADEDC8D52060}"/>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Results and Discussions</a:t>
            </a:r>
          </a:p>
        </p:txBody>
      </p:sp>
      <p:sp>
        <p:nvSpPr>
          <p:cNvPr id="4" name="TextBox 4">
            <a:extLst>
              <a:ext uri="{FF2B5EF4-FFF2-40B4-BE49-F238E27FC236}">
                <a16:creationId xmlns:a16="http://schemas.microsoft.com/office/drawing/2014/main" id="{85F2044E-8F51-654F-388F-BBFF8E0FFD69}"/>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017C0075-FAF3-AC88-96C5-990257F3ABD3}"/>
              </a:ext>
            </a:extLst>
          </p:cNvPr>
          <p:cNvSpPr txBox="1"/>
          <p:nvPr/>
        </p:nvSpPr>
        <p:spPr>
          <a:xfrm>
            <a:off x="1714500" y="3695700"/>
            <a:ext cx="14859000" cy="1969770"/>
          </a:xfrm>
          <a:prstGeom prst="rect">
            <a:avLst/>
          </a:prstGeom>
          <a:noFill/>
        </p:spPr>
        <p:txBody>
          <a:bodyPr wrap="square" rtlCol="0">
            <a:spAutoFit/>
          </a:bodyPr>
          <a:lstStyle/>
          <a:p>
            <a:pPr algn="l">
              <a:spcBef>
                <a:spcPts val="1200"/>
              </a:spcBef>
            </a:pPr>
            <a:r>
              <a:rPr lang="en-US" sz="2800" b="1" u="sng" dirty="0">
                <a:latin typeface="Codec Pro"/>
              </a:rPr>
              <a:t>CIFAR-10 Dataset</a:t>
            </a:r>
            <a:r>
              <a:rPr lang="en-US" sz="2800" b="0" i="0" u="sng" dirty="0">
                <a:effectLst/>
                <a:latin typeface="Codec Pro"/>
              </a:rPr>
              <a:t>: </a:t>
            </a:r>
          </a:p>
          <a:p>
            <a:pPr algn="just">
              <a:spcBef>
                <a:spcPts val="1200"/>
              </a:spcBef>
            </a:pPr>
            <a:r>
              <a:rPr lang="en-US" sz="2800" dirty="0">
                <a:latin typeface="Codec Pro"/>
              </a:rPr>
              <a:t>Training the model spans 10 epochs and we use AUROC scores for each class to measure the performance. The model gives the best </a:t>
            </a:r>
            <a:r>
              <a:rPr lang="en-US" sz="2800" dirty="0" err="1">
                <a:latin typeface="Codec Pro"/>
              </a:rPr>
              <a:t>auroc</a:t>
            </a:r>
            <a:r>
              <a:rPr lang="en-US" sz="2800" dirty="0">
                <a:latin typeface="Codec Pro"/>
              </a:rPr>
              <a:t> score of </a:t>
            </a:r>
            <a:r>
              <a:rPr lang="en-US" sz="2800" dirty="0">
                <a:highlight>
                  <a:srgbClr val="00FF00"/>
                </a:highlight>
                <a:latin typeface="Codec Pro"/>
              </a:rPr>
              <a:t>0.83</a:t>
            </a:r>
            <a:r>
              <a:rPr lang="en-US" sz="2800" dirty="0">
                <a:latin typeface="Codec Pro"/>
              </a:rPr>
              <a:t> for class-8 as normal images and an average score of </a:t>
            </a:r>
            <a:r>
              <a:rPr lang="en-US" sz="2800" dirty="0">
                <a:highlight>
                  <a:srgbClr val="FFFF00"/>
                </a:highlight>
                <a:latin typeface="Codec Pro"/>
              </a:rPr>
              <a:t>0.79 </a:t>
            </a:r>
            <a:r>
              <a:rPr lang="en-US" sz="2800" dirty="0">
                <a:latin typeface="Codec Pro"/>
              </a:rPr>
              <a:t>over all classes.</a:t>
            </a:r>
          </a:p>
        </p:txBody>
      </p:sp>
      <p:graphicFrame>
        <p:nvGraphicFramePr>
          <p:cNvPr id="7" name="Table 6">
            <a:extLst>
              <a:ext uri="{FF2B5EF4-FFF2-40B4-BE49-F238E27FC236}">
                <a16:creationId xmlns:a16="http://schemas.microsoft.com/office/drawing/2014/main" id="{1F821384-ECC4-2C18-E1D3-EAFE040963E3}"/>
              </a:ext>
            </a:extLst>
          </p:cNvPr>
          <p:cNvGraphicFramePr>
            <a:graphicFrameLocks noGrp="1"/>
          </p:cNvGraphicFramePr>
          <p:nvPr>
            <p:extLst>
              <p:ext uri="{D42A27DB-BD31-4B8C-83A1-F6EECF244321}">
                <p14:modId xmlns:p14="http://schemas.microsoft.com/office/powerpoint/2010/main" val="2004865988"/>
              </p:ext>
            </p:extLst>
          </p:nvPr>
        </p:nvGraphicFramePr>
        <p:xfrm>
          <a:off x="2781300" y="6468630"/>
          <a:ext cx="12725400" cy="2348497"/>
        </p:xfrm>
        <a:graphic>
          <a:graphicData uri="http://schemas.openxmlformats.org/drawingml/2006/table">
            <a:tbl>
              <a:tblPr firstRow="1" firstCol="1" bandRow="1">
                <a:tableStyleId>{5C22544A-7EE6-4342-B048-85BDC9FD1C3A}</a:tableStyleId>
              </a:tblPr>
              <a:tblGrid>
                <a:gridCol w="1264534">
                  <a:extLst>
                    <a:ext uri="{9D8B030D-6E8A-4147-A177-3AD203B41FA5}">
                      <a16:colId xmlns:a16="http://schemas.microsoft.com/office/drawing/2014/main" val="2134489901"/>
                    </a:ext>
                  </a:extLst>
                </a:gridCol>
                <a:gridCol w="979551">
                  <a:extLst>
                    <a:ext uri="{9D8B030D-6E8A-4147-A177-3AD203B41FA5}">
                      <a16:colId xmlns:a16="http://schemas.microsoft.com/office/drawing/2014/main" val="3328035771"/>
                    </a:ext>
                  </a:extLst>
                </a:gridCol>
                <a:gridCol w="979551">
                  <a:extLst>
                    <a:ext uri="{9D8B030D-6E8A-4147-A177-3AD203B41FA5}">
                      <a16:colId xmlns:a16="http://schemas.microsoft.com/office/drawing/2014/main" val="1358652157"/>
                    </a:ext>
                  </a:extLst>
                </a:gridCol>
                <a:gridCol w="979551">
                  <a:extLst>
                    <a:ext uri="{9D8B030D-6E8A-4147-A177-3AD203B41FA5}">
                      <a16:colId xmlns:a16="http://schemas.microsoft.com/office/drawing/2014/main" val="3399800614"/>
                    </a:ext>
                  </a:extLst>
                </a:gridCol>
                <a:gridCol w="979551">
                  <a:extLst>
                    <a:ext uri="{9D8B030D-6E8A-4147-A177-3AD203B41FA5}">
                      <a16:colId xmlns:a16="http://schemas.microsoft.com/office/drawing/2014/main" val="2309294909"/>
                    </a:ext>
                  </a:extLst>
                </a:gridCol>
                <a:gridCol w="979551">
                  <a:extLst>
                    <a:ext uri="{9D8B030D-6E8A-4147-A177-3AD203B41FA5}">
                      <a16:colId xmlns:a16="http://schemas.microsoft.com/office/drawing/2014/main" val="1031245637"/>
                    </a:ext>
                  </a:extLst>
                </a:gridCol>
                <a:gridCol w="979551">
                  <a:extLst>
                    <a:ext uri="{9D8B030D-6E8A-4147-A177-3AD203B41FA5}">
                      <a16:colId xmlns:a16="http://schemas.microsoft.com/office/drawing/2014/main" val="2869402175"/>
                    </a:ext>
                  </a:extLst>
                </a:gridCol>
                <a:gridCol w="979551">
                  <a:extLst>
                    <a:ext uri="{9D8B030D-6E8A-4147-A177-3AD203B41FA5}">
                      <a16:colId xmlns:a16="http://schemas.microsoft.com/office/drawing/2014/main" val="4255166973"/>
                    </a:ext>
                  </a:extLst>
                </a:gridCol>
                <a:gridCol w="979551">
                  <a:extLst>
                    <a:ext uri="{9D8B030D-6E8A-4147-A177-3AD203B41FA5}">
                      <a16:colId xmlns:a16="http://schemas.microsoft.com/office/drawing/2014/main" val="1082285228"/>
                    </a:ext>
                  </a:extLst>
                </a:gridCol>
                <a:gridCol w="979551">
                  <a:extLst>
                    <a:ext uri="{9D8B030D-6E8A-4147-A177-3AD203B41FA5}">
                      <a16:colId xmlns:a16="http://schemas.microsoft.com/office/drawing/2014/main" val="2992179629"/>
                    </a:ext>
                  </a:extLst>
                </a:gridCol>
                <a:gridCol w="979551">
                  <a:extLst>
                    <a:ext uri="{9D8B030D-6E8A-4147-A177-3AD203B41FA5}">
                      <a16:colId xmlns:a16="http://schemas.microsoft.com/office/drawing/2014/main" val="528228118"/>
                    </a:ext>
                  </a:extLst>
                </a:gridCol>
                <a:gridCol w="1665356">
                  <a:extLst>
                    <a:ext uri="{9D8B030D-6E8A-4147-A177-3AD203B41FA5}">
                      <a16:colId xmlns:a16="http://schemas.microsoft.com/office/drawing/2014/main" val="214023385"/>
                    </a:ext>
                  </a:extLst>
                </a:gridCol>
              </a:tblGrid>
              <a:tr h="1595643">
                <a:tc>
                  <a:txBody>
                    <a:bodyPr/>
                    <a:lstStyle/>
                    <a:p>
                      <a:pPr algn="ctr">
                        <a:lnSpc>
                          <a:spcPct val="150000"/>
                        </a:lnSpc>
                      </a:pPr>
                      <a:r>
                        <a:rPr lang="en-US" sz="2800" b="1">
                          <a:effectLst/>
                        </a:rPr>
                        <a:t>Class</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1</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2</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3</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dirty="0">
                          <a:effectLst/>
                        </a:rPr>
                        <a:t>4</a:t>
                      </a:r>
                      <a:endParaRPr lang="en-IN" sz="28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5</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6</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7</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8</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9</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AVERAGE</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7095443"/>
                  </a:ext>
                </a:extLst>
              </a:tr>
              <a:tr h="752854">
                <a:tc>
                  <a:txBody>
                    <a:bodyPr/>
                    <a:lstStyle/>
                    <a:p>
                      <a:pPr algn="ctr">
                        <a:lnSpc>
                          <a:spcPct val="150000"/>
                        </a:lnSpc>
                      </a:pPr>
                      <a:r>
                        <a:rPr lang="en-US" sz="2800" b="1">
                          <a:effectLst/>
                        </a:rPr>
                        <a:t>Score</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0.81</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0.82</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0.74</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0.72</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0.76</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0.75</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0.82</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0.8</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dirty="0">
                          <a:effectLst/>
                          <a:highlight>
                            <a:srgbClr val="00FF00"/>
                          </a:highlight>
                        </a:rPr>
                        <a:t>0.83</a:t>
                      </a:r>
                      <a:endParaRPr lang="en-IN" sz="2800" b="1" dirty="0">
                        <a:effectLst/>
                        <a:highlight>
                          <a:srgbClr val="00FF00"/>
                        </a:highligh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a:effectLst/>
                        </a:rPr>
                        <a:t>0.81</a:t>
                      </a:r>
                      <a:endParaRPr lang="en-IN" sz="2800" b="1">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algn="ctr">
                        <a:lnSpc>
                          <a:spcPct val="150000"/>
                        </a:lnSpc>
                      </a:pPr>
                      <a:r>
                        <a:rPr lang="en-US" sz="2800" b="1" dirty="0">
                          <a:effectLst/>
                          <a:highlight>
                            <a:srgbClr val="FFFF00"/>
                          </a:highlight>
                        </a:rPr>
                        <a:t>0.79</a:t>
                      </a:r>
                      <a:endParaRPr lang="en-IN" sz="2800" b="1" dirty="0">
                        <a:effectLst/>
                        <a:highlight>
                          <a:srgbClr val="FFFF00"/>
                        </a:highligh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22021575"/>
                  </a:ext>
                </a:extLst>
              </a:tr>
            </a:tbl>
          </a:graphicData>
        </a:graphic>
      </p:graphicFrame>
      <p:sp>
        <p:nvSpPr>
          <p:cNvPr id="5" name="TextBox 4">
            <a:extLst>
              <a:ext uri="{FF2B5EF4-FFF2-40B4-BE49-F238E27FC236}">
                <a16:creationId xmlns:a16="http://schemas.microsoft.com/office/drawing/2014/main" id="{5C2D6EFA-0817-B6F8-4F9F-1632E3C3D2D8}"/>
              </a:ext>
            </a:extLst>
          </p:cNvPr>
          <p:cNvSpPr txBox="1"/>
          <p:nvPr/>
        </p:nvSpPr>
        <p:spPr>
          <a:xfrm>
            <a:off x="17221200" y="9403583"/>
            <a:ext cx="1752600" cy="707886"/>
          </a:xfrm>
          <a:prstGeom prst="rect">
            <a:avLst/>
          </a:prstGeom>
          <a:noFill/>
        </p:spPr>
        <p:txBody>
          <a:bodyPr wrap="square" rtlCol="0">
            <a:spAutoFit/>
          </a:bodyPr>
          <a:lstStyle/>
          <a:p>
            <a:r>
              <a:rPr lang="en-IN" sz="4000" b="1" dirty="0"/>
              <a:t>24</a:t>
            </a:r>
          </a:p>
        </p:txBody>
      </p:sp>
    </p:spTree>
    <p:extLst>
      <p:ext uri="{BB962C8B-B14F-4D97-AF65-F5344CB8AC3E}">
        <p14:creationId xmlns:p14="http://schemas.microsoft.com/office/powerpoint/2010/main" val="166360272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FEDC-C647-9F4D-5136-8087780CA9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2B7318-F45C-468B-A64C-4E607B91572A}"/>
              </a:ext>
            </a:extLst>
          </p:cNvPr>
          <p:cNvSpPr/>
          <p:nvPr/>
        </p:nvSpPr>
        <p:spPr>
          <a:xfrm rot="1266022">
            <a:off x="11380417" y="-84521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a:extLst>
              <a:ext uri="{FF2B5EF4-FFF2-40B4-BE49-F238E27FC236}">
                <a16:creationId xmlns:a16="http://schemas.microsoft.com/office/drawing/2014/main" id="{CC07449A-2067-0D01-377E-3C616D613A82}"/>
              </a:ext>
            </a:extLst>
          </p:cNvPr>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Results and Discussions</a:t>
            </a:r>
          </a:p>
        </p:txBody>
      </p:sp>
      <p:sp>
        <p:nvSpPr>
          <p:cNvPr id="4" name="TextBox 4">
            <a:extLst>
              <a:ext uri="{FF2B5EF4-FFF2-40B4-BE49-F238E27FC236}">
                <a16:creationId xmlns:a16="http://schemas.microsoft.com/office/drawing/2014/main" id="{4225FC73-9824-58FF-8F08-B62CE146D07D}"/>
              </a:ext>
            </a:extLst>
          </p:cNvPr>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9" name="TextBox 8">
            <a:extLst>
              <a:ext uri="{FF2B5EF4-FFF2-40B4-BE49-F238E27FC236}">
                <a16:creationId xmlns:a16="http://schemas.microsoft.com/office/drawing/2014/main" id="{E70A1D98-B308-1A03-ECE7-50AB14F6A5D4}"/>
              </a:ext>
            </a:extLst>
          </p:cNvPr>
          <p:cNvSpPr txBox="1"/>
          <p:nvPr/>
        </p:nvSpPr>
        <p:spPr>
          <a:xfrm>
            <a:off x="838202" y="3936742"/>
            <a:ext cx="16840198" cy="5016758"/>
          </a:xfrm>
          <a:prstGeom prst="rect">
            <a:avLst/>
          </a:prstGeom>
          <a:noFill/>
        </p:spPr>
        <p:txBody>
          <a:bodyPr wrap="square" rtlCol="0">
            <a:spAutoFit/>
          </a:bodyPr>
          <a:lstStyle/>
          <a:p>
            <a:pPr algn="just">
              <a:spcBef>
                <a:spcPts val="1200"/>
              </a:spcBef>
            </a:pPr>
            <a:r>
              <a:rPr lang="en-US" sz="2800" b="1" i="0" u="sng" dirty="0">
                <a:effectLst/>
                <a:latin typeface="Codec Pro"/>
              </a:rPr>
              <a:t>Insights from </a:t>
            </a:r>
            <a:r>
              <a:rPr lang="en-US" sz="2800" b="1" u="sng" dirty="0">
                <a:latin typeface="Codec Pro"/>
              </a:rPr>
              <a:t>the Results</a:t>
            </a:r>
            <a:r>
              <a:rPr lang="en-US" sz="2800" b="0" i="0" u="sng" dirty="0">
                <a:effectLst/>
                <a:latin typeface="Codec Pro"/>
              </a:rPr>
              <a:t>: </a:t>
            </a:r>
          </a:p>
          <a:p>
            <a:pPr marL="457200" indent="-457200" algn="just">
              <a:spcBef>
                <a:spcPts val="1200"/>
              </a:spcBef>
              <a:buFont typeface="Arial" pitchFamily="34" charset="0"/>
              <a:buChar char="•"/>
            </a:pPr>
            <a:r>
              <a:rPr lang="en-US" sz="2800" b="0" i="0" dirty="0">
                <a:effectLst/>
                <a:latin typeface="Codec Pro"/>
              </a:rPr>
              <a:t>Our experimentation with anomaly detection on the </a:t>
            </a:r>
            <a:r>
              <a:rPr lang="en-US" sz="2800" b="0" i="0" dirty="0" err="1">
                <a:effectLst/>
                <a:latin typeface="Codec Pro"/>
              </a:rPr>
              <a:t>MVTecAD</a:t>
            </a:r>
            <a:r>
              <a:rPr lang="en-US" sz="2800" b="0" i="0" dirty="0">
                <a:effectLst/>
                <a:latin typeface="Codec Pro"/>
              </a:rPr>
              <a:t> dataset has yielded promising outcomes, particularly in accurately identifying normal images. </a:t>
            </a:r>
          </a:p>
          <a:p>
            <a:pPr marL="457200" indent="-457200" algn="just">
              <a:spcBef>
                <a:spcPts val="1200"/>
              </a:spcBef>
              <a:buFont typeface="Arial" pitchFamily="34" charset="0"/>
              <a:buChar char="•"/>
            </a:pPr>
            <a:r>
              <a:rPr lang="en-US" sz="2800" b="0" i="0" dirty="0">
                <a:effectLst/>
                <a:latin typeface="Codec Pro"/>
              </a:rPr>
              <a:t>However, the efficacy diminishes when detecting anomalies, primarily due to the subtle nature of anomalies that may evade detection with a singular threshold approach. </a:t>
            </a:r>
            <a:endParaRPr lang="en-US" sz="2800" dirty="0">
              <a:latin typeface="Codec Pro"/>
            </a:endParaRPr>
          </a:p>
          <a:p>
            <a:pPr marL="457200" indent="-457200" algn="just">
              <a:spcBef>
                <a:spcPts val="1200"/>
              </a:spcBef>
              <a:buFont typeface="Arial" pitchFamily="34" charset="0"/>
              <a:buChar char="•"/>
            </a:pPr>
            <a:r>
              <a:rPr lang="en-US" sz="2800" dirty="0">
                <a:latin typeface="Codec Pro"/>
              </a:rPr>
              <a:t>I</a:t>
            </a:r>
            <a:r>
              <a:rPr lang="en-US" sz="2800" b="0" i="0" dirty="0">
                <a:effectLst/>
                <a:latin typeface="Codec Pro"/>
              </a:rPr>
              <a:t>n our exploration of anomaly detection on the CIFAR-10 dataset, employing two discriminators has significantly heightened computational demands. Consequently, we were compelled to curtail the number of training epochs to align with available hardware resources.</a:t>
            </a:r>
          </a:p>
          <a:p>
            <a:pPr marL="457200" indent="-457200" algn="just">
              <a:spcBef>
                <a:spcPts val="1200"/>
              </a:spcBef>
              <a:buFont typeface="Arial" pitchFamily="34" charset="0"/>
              <a:buChar char="•"/>
            </a:pPr>
            <a:r>
              <a:rPr lang="en-US" sz="2800" b="0" i="0" dirty="0">
                <a:effectLst/>
                <a:latin typeface="Codec Pro"/>
              </a:rPr>
              <a:t> Although our achieved score of 0.79 showcases commendable performance, the potential for improvement remains considerable. </a:t>
            </a:r>
          </a:p>
        </p:txBody>
      </p:sp>
      <p:sp>
        <p:nvSpPr>
          <p:cNvPr id="5" name="TextBox 4">
            <a:extLst>
              <a:ext uri="{FF2B5EF4-FFF2-40B4-BE49-F238E27FC236}">
                <a16:creationId xmlns:a16="http://schemas.microsoft.com/office/drawing/2014/main" id="{3A3AF11B-AC74-8805-EFE5-086D4B919058}"/>
              </a:ext>
            </a:extLst>
          </p:cNvPr>
          <p:cNvSpPr txBox="1"/>
          <p:nvPr/>
        </p:nvSpPr>
        <p:spPr>
          <a:xfrm>
            <a:off x="17221200" y="9403583"/>
            <a:ext cx="1752600" cy="707886"/>
          </a:xfrm>
          <a:prstGeom prst="rect">
            <a:avLst/>
          </a:prstGeom>
          <a:noFill/>
        </p:spPr>
        <p:txBody>
          <a:bodyPr wrap="square" rtlCol="0">
            <a:spAutoFit/>
          </a:bodyPr>
          <a:lstStyle/>
          <a:p>
            <a:r>
              <a:rPr lang="en-IN" sz="4000" b="1" dirty="0"/>
              <a:t>25</a:t>
            </a:r>
          </a:p>
        </p:txBody>
      </p:sp>
    </p:spTree>
    <p:extLst>
      <p:ext uri="{BB962C8B-B14F-4D97-AF65-F5344CB8AC3E}">
        <p14:creationId xmlns:p14="http://schemas.microsoft.com/office/powerpoint/2010/main" val="189500100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1066800" y="3546909"/>
            <a:ext cx="5771288" cy="3193182"/>
          </a:xfrm>
          <a:prstGeom prst="rect">
            <a:avLst/>
          </a:prstGeom>
        </p:spPr>
        <p:txBody>
          <a:bodyPr lIns="0" tIns="0" rIns="0" bIns="0" rtlCol="0" anchor="t">
            <a:spAutoFit/>
          </a:bodyPr>
          <a:lstStyle/>
          <a:p>
            <a:pPr>
              <a:lnSpc>
                <a:spcPts val="8250"/>
              </a:lnSpc>
            </a:pPr>
            <a:r>
              <a:rPr lang="en-US" sz="7500">
                <a:solidFill>
                  <a:schemeClr val="bg1"/>
                </a:solidFill>
                <a:latin typeface="Codec Pro Bold"/>
              </a:rPr>
              <a:t>Conclusion and		 Future Work</a:t>
            </a:r>
          </a:p>
        </p:txBody>
      </p:sp>
      <p:graphicFrame>
        <p:nvGraphicFramePr>
          <p:cNvPr id="3" name="Table 3"/>
          <p:cNvGraphicFramePr>
            <a:graphicFrameLocks noGrp="1"/>
          </p:cNvGraphicFramePr>
          <p:nvPr>
            <p:extLst>
              <p:ext uri="{D42A27DB-BD31-4B8C-83A1-F6EECF244321}">
                <p14:modId xmlns:p14="http://schemas.microsoft.com/office/powerpoint/2010/main" val="339524975"/>
              </p:ext>
            </p:extLst>
          </p:nvPr>
        </p:nvGraphicFramePr>
        <p:xfrm>
          <a:off x="7620000" y="495300"/>
          <a:ext cx="9875436" cy="8872538"/>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marL="0" indent="0" algn="just">
                        <a:lnSpc>
                          <a:spcPts val="3920"/>
                        </a:lnSpc>
                        <a:buFont typeface="Arial" pitchFamily="34" charset="0"/>
                        <a:buNone/>
                        <a:defRPr/>
                      </a:pPr>
                      <a:r>
                        <a:rPr lang="en-US" sz="2800" dirty="0">
                          <a:solidFill>
                            <a:schemeClr val="bg1"/>
                          </a:solidFill>
                          <a:latin typeface="Codec Pro Bold"/>
                        </a:rPr>
                        <a:t>Our project demonstrates promising advancements in anomaly detection using innovative approaches such as </a:t>
                      </a:r>
                      <a:r>
                        <a:rPr lang="en-US" sz="2800" dirty="0" err="1">
                          <a:solidFill>
                            <a:schemeClr val="bg1"/>
                          </a:solidFill>
                          <a:latin typeface="Codec Pro Bold"/>
                        </a:rPr>
                        <a:t>TransGAN</a:t>
                      </a:r>
                      <a:r>
                        <a:rPr lang="en-US" sz="2800" dirty="0">
                          <a:solidFill>
                            <a:schemeClr val="bg1"/>
                          </a:solidFill>
                          <a:latin typeface="Codec Pro Bold"/>
                        </a:rPr>
                        <a:t> and multi-discriminator architectures.</a:t>
                      </a:r>
                    </a:p>
                    <a:p>
                      <a:pPr marL="0" indent="0" algn="just">
                        <a:lnSpc>
                          <a:spcPts val="3920"/>
                        </a:lnSpc>
                        <a:buFont typeface="Arial" pitchFamily="34" charset="0"/>
                        <a:buNone/>
                        <a:defRPr/>
                      </a:pPr>
                      <a:r>
                        <a:rPr lang="en-US" sz="2800" dirty="0">
                          <a:solidFill>
                            <a:schemeClr val="bg1"/>
                          </a:solidFill>
                          <a:latin typeface="Codec Pro Bold"/>
                        </a:rPr>
                        <a:t>Despite achieving notable accuracy in identifying normal images, challenges persist in accurately detecting subtle anomalies, warranting further refinement.</a:t>
                      </a:r>
                    </a:p>
                    <a:p>
                      <a:pPr marL="0" indent="0" algn="just">
                        <a:lnSpc>
                          <a:spcPts val="3920"/>
                        </a:lnSpc>
                        <a:buFont typeface="Arial" pitchFamily="34" charset="0"/>
                        <a:buNone/>
                        <a:defRPr/>
                      </a:pPr>
                      <a:r>
                        <a:rPr lang="en-US" sz="2800" dirty="0">
                          <a:solidFill>
                            <a:schemeClr val="bg1"/>
                          </a:solidFill>
                          <a:latin typeface="Codec Pro Bold"/>
                        </a:rPr>
                        <a:t>We can continue working on this project for better results  by:</a:t>
                      </a:r>
                      <a:endParaRPr lang="en-US" sz="2800" dirty="0">
                        <a:solidFill>
                          <a:srgbClr val="2667FF"/>
                        </a:solidFill>
                        <a:latin typeface="Codec Pro Bold"/>
                      </a:endParaRPr>
                    </a:p>
                    <a:p>
                      <a:pPr algn="l">
                        <a:lnSpc>
                          <a:spcPts val="3920"/>
                        </a:lnSpc>
                        <a:spcBef>
                          <a:spcPts val="2400"/>
                        </a:spcBef>
                        <a:defRPr/>
                      </a:pPr>
                      <a:r>
                        <a:rPr lang="en-US" sz="2800" dirty="0">
                          <a:solidFill>
                            <a:srgbClr val="2667FF"/>
                          </a:solidFill>
                          <a:latin typeface="Codec Pro Bold"/>
                        </a:rPr>
                        <a:t>Enhanced Anomaly Detection:</a:t>
                      </a:r>
                    </a:p>
                    <a:p>
                      <a:pPr marL="457200" indent="-457200" algn="l">
                        <a:lnSpc>
                          <a:spcPts val="3920"/>
                        </a:lnSpc>
                        <a:buFont typeface="Arial" pitchFamily="34" charset="0"/>
                        <a:buChar char="•"/>
                        <a:defRPr/>
                      </a:pPr>
                      <a:r>
                        <a:rPr lang="en-US" sz="2800" dirty="0">
                          <a:solidFill>
                            <a:schemeClr val="bg1"/>
                          </a:solidFill>
                          <a:latin typeface="Codec Pro Bold"/>
                        </a:rPr>
                        <a:t>Investigate advanced training strategies to improve discrimination between normal and anomalous images, enhancing overall detection accuracy.</a:t>
                      </a:r>
                    </a:p>
                    <a:p>
                      <a:pPr marL="0" marR="0" lvl="0" indent="0" algn="l" defTabSz="914400" rtl="0" eaLnBrk="1" fontAlgn="auto" latinLnBrk="0" hangingPunct="1">
                        <a:lnSpc>
                          <a:spcPts val="3920"/>
                        </a:lnSpc>
                        <a:spcBef>
                          <a:spcPts val="2400"/>
                        </a:spcBef>
                        <a:spcAft>
                          <a:spcPct val="0"/>
                        </a:spcAft>
                        <a:buClrTx/>
                        <a:buSzTx/>
                        <a:buFont typeface="Arial" pitchFamily="34" charset="0"/>
                        <a:buNone/>
                        <a:defRPr/>
                      </a:pPr>
                      <a:r>
                        <a:rPr lang="en-US" sz="2800" dirty="0">
                          <a:solidFill>
                            <a:srgbClr val="2667FF"/>
                          </a:solidFill>
                          <a:latin typeface="Codec Pro Bold"/>
                        </a:rPr>
                        <a:t>Optimized Computational Resources:</a:t>
                      </a:r>
                    </a:p>
                    <a:p>
                      <a:pPr marL="457200" indent="-457200" algn="l">
                        <a:lnSpc>
                          <a:spcPts val="3920"/>
                        </a:lnSpc>
                        <a:buFont typeface="Arial" pitchFamily="34" charset="0"/>
                        <a:buChar char="•"/>
                        <a:defRPr/>
                      </a:pPr>
                      <a:r>
                        <a:rPr lang="en-US" sz="2800" dirty="0">
                          <a:solidFill>
                            <a:schemeClr val="bg1"/>
                          </a:solidFill>
                          <a:latin typeface="Codec Pro Bold"/>
                        </a:rPr>
                        <a:t>Explore optimizations to mitigate computational demands, enabling deeper model training and improving detection capabilities</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E9343BD3-79F9-FC41-42ED-6558293B9CDE}"/>
              </a:ext>
            </a:extLst>
          </p:cNvPr>
          <p:cNvSpPr txBox="1"/>
          <p:nvPr/>
        </p:nvSpPr>
        <p:spPr>
          <a:xfrm>
            <a:off x="17221200" y="9403583"/>
            <a:ext cx="1752600" cy="707886"/>
          </a:xfrm>
          <a:prstGeom prst="rect">
            <a:avLst/>
          </a:prstGeom>
          <a:noFill/>
        </p:spPr>
        <p:txBody>
          <a:bodyPr wrap="square" rtlCol="0">
            <a:spAutoFit/>
          </a:bodyPr>
          <a:lstStyle/>
          <a:p>
            <a:r>
              <a:rPr lang="en-IN" sz="4000" b="1" dirty="0">
                <a:solidFill>
                  <a:schemeClr val="bg1"/>
                </a:solidFill>
              </a:rPr>
              <a:t>26</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a:extLst>
            <a:ext uri="{FF2B5EF4-FFF2-40B4-BE49-F238E27FC236}">
              <a16:creationId xmlns:a16="http://schemas.microsoft.com/office/drawing/2014/main" id="{9E4A63DC-5B32-CFFE-028F-27A63E3627D0}"/>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6E7EAE5-40D9-0CC2-130F-2866D1E1732B}"/>
              </a:ext>
            </a:extLst>
          </p:cNvPr>
          <p:cNvSpPr txBox="1"/>
          <p:nvPr/>
        </p:nvSpPr>
        <p:spPr>
          <a:xfrm>
            <a:off x="1066800" y="3569896"/>
            <a:ext cx="5771288" cy="3193182"/>
          </a:xfrm>
          <a:prstGeom prst="rect">
            <a:avLst/>
          </a:prstGeom>
        </p:spPr>
        <p:txBody>
          <a:bodyPr lIns="0" tIns="0" rIns="0" bIns="0" rtlCol="0" anchor="t">
            <a:spAutoFit/>
          </a:bodyPr>
          <a:lstStyle/>
          <a:p>
            <a:pPr>
              <a:lnSpc>
                <a:spcPts val="8250"/>
              </a:lnSpc>
            </a:pPr>
            <a:r>
              <a:rPr lang="en-US" sz="7500">
                <a:solidFill>
                  <a:schemeClr val="bg1"/>
                </a:solidFill>
                <a:latin typeface="Codec Pro Bold"/>
              </a:rPr>
              <a:t>Conclusion and		 Future Work</a:t>
            </a:r>
          </a:p>
        </p:txBody>
      </p:sp>
      <p:graphicFrame>
        <p:nvGraphicFramePr>
          <p:cNvPr id="3" name="Table 3">
            <a:extLst>
              <a:ext uri="{FF2B5EF4-FFF2-40B4-BE49-F238E27FC236}">
                <a16:creationId xmlns:a16="http://schemas.microsoft.com/office/drawing/2014/main" id="{58180B12-4D51-2191-D2FE-49CDB5EEF40F}"/>
              </a:ext>
            </a:extLst>
          </p:cNvPr>
          <p:cNvGraphicFramePr>
            <a:graphicFrameLocks noGrp="1"/>
          </p:cNvGraphicFramePr>
          <p:nvPr>
            <p:extLst>
              <p:ext uri="{D42A27DB-BD31-4B8C-83A1-F6EECF244321}">
                <p14:modId xmlns:p14="http://schemas.microsoft.com/office/powerpoint/2010/main" val="3429089789"/>
              </p:ext>
            </p:extLst>
          </p:nvPr>
        </p:nvGraphicFramePr>
        <p:xfrm>
          <a:off x="7620000" y="1555051"/>
          <a:ext cx="9875436" cy="6891338"/>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algn="l">
                        <a:lnSpc>
                          <a:spcPts val="3920"/>
                        </a:lnSpc>
                        <a:defRPr/>
                      </a:pPr>
                      <a:r>
                        <a:rPr lang="en-US" sz="2800" dirty="0">
                          <a:solidFill>
                            <a:srgbClr val="2667FF"/>
                          </a:solidFill>
                          <a:latin typeface="Codec Pro Bold"/>
                        </a:rPr>
                        <a:t>Feature Extractor Exploration</a:t>
                      </a:r>
                    </a:p>
                    <a:p>
                      <a:pPr marL="457200" indent="-457200" algn="just">
                        <a:lnSpc>
                          <a:spcPts val="3920"/>
                        </a:lnSpc>
                        <a:buFont typeface="Arial" pitchFamily="34" charset="0"/>
                        <a:buChar char="•"/>
                        <a:defRPr/>
                      </a:pPr>
                      <a:r>
                        <a:rPr lang="en-US" sz="2800" dirty="0">
                          <a:solidFill>
                            <a:schemeClr val="bg1"/>
                          </a:solidFill>
                          <a:latin typeface="Codec Pro Bold"/>
                        </a:rPr>
                        <a:t>Evaluate alternative feature extractors beyond ResNet50 to enhance feature representation and bolster anomaly detection performance.</a:t>
                      </a:r>
                    </a:p>
                    <a:p>
                      <a:pPr algn="l">
                        <a:lnSpc>
                          <a:spcPts val="3920"/>
                        </a:lnSpc>
                        <a:spcBef>
                          <a:spcPts val="2400"/>
                        </a:spcBef>
                        <a:defRPr/>
                      </a:pPr>
                      <a:r>
                        <a:rPr lang="en-US" sz="2800" dirty="0">
                          <a:solidFill>
                            <a:srgbClr val="2667FF"/>
                          </a:solidFill>
                          <a:latin typeface="Codec Pro Bold"/>
                        </a:rPr>
                        <a:t>Adaptive Thresholding:</a:t>
                      </a:r>
                    </a:p>
                    <a:p>
                      <a:pPr marL="457200" indent="-457200" algn="l">
                        <a:lnSpc>
                          <a:spcPts val="3920"/>
                        </a:lnSpc>
                        <a:buFont typeface="Arial" pitchFamily="34" charset="0"/>
                        <a:buChar char="•"/>
                        <a:defRPr/>
                      </a:pPr>
                      <a:r>
                        <a:rPr lang="en-US" sz="2800" dirty="0">
                          <a:solidFill>
                            <a:schemeClr val="bg1"/>
                          </a:solidFill>
                          <a:latin typeface="Codec Pro Bold"/>
                        </a:rPr>
                        <a:t>Develop adaptive thresholding techniques to dynamically adjust anomaly detection thresholds, accommodating varying degrees of anomaly severity.</a:t>
                      </a:r>
                    </a:p>
                    <a:p>
                      <a:pPr algn="l">
                        <a:lnSpc>
                          <a:spcPts val="3920"/>
                        </a:lnSpc>
                        <a:spcBef>
                          <a:spcPts val="2400"/>
                        </a:spcBef>
                        <a:defRPr/>
                      </a:pPr>
                      <a:r>
                        <a:rPr lang="en-US" sz="2800" dirty="0">
                          <a:solidFill>
                            <a:srgbClr val="2667FF"/>
                          </a:solidFill>
                          <a:latin typeface="Codec Pro Bold"/>
                        </a:rPr>
                        <a:t>Real-world Application Testing:</a:t>
                      </a:r>
                    </a:p>
                    <a:p>
                      <a:pPr marL="457200" indent="-457200" algn="l">
                        <a:lnSpc>
                          <a:spcPts val="3920"/>
                        </a:lnSpc>
                        <a:buFont typeface="Arial" pitchFamily="34" charset="0"/>
                        <a:buChar char="•"/>
                        <a:defRPr/>
                      </a:pPr>
                      <a:r>
                        <a:rPr lang="en-US" sz="2800" dirty="0">
                          <a:solidFill>
                            <a:schemeClr val="bg1"/>
                          </a:solidFill>
                          <a:latin typeface="Codec Pro Bold"/>
                        </a:rPr>
                        <a:t>Extend testing to real-world scenarios to validate the efficacy of our anomaly detection methodologies in practical settings.</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4" name="TextBox 3">
            <a:extLst>
              <a:ext uri="{FF2B5EF4-FFF2-40B4-BE49-F238E27FC236}">
                <a16:creationId xmlns:a16="http://schemas.microsoft.com/office/drawing/2014/main" id="{C9A46F5B-F880-C769-93A5-90EF52874652}"/>
              </a:ext>
            </a:extLst>
          </p:cNvPr>
          <p:cNvSpPr txBox="1"/>
          <p:nvPr/>
        </p:nvSpPr>
        <p:spPr>
          <a:xfrm>
            <a:off x="17221200" y="9403583"/>
            <a:ext cx="1752600" cy="707886"/>
          </a:xfrm>
          <a:prstGeom prst="rect">
            <a:avLst/>
          </a:prstGeom>
          <a:noFill/>
        </p:spPr>
        <p:txBody>
          <a:bodyPr wrap="square" rtlCol="0">
            <a:spAutoFit/>
          </a:bodyPr>
          <a:lstStyle/>
          <a:p>
            <a:r>
              <a:rPr lang="en-IN" sz="4000" b="1" dirty="0">
                <a:solidFill>
                  <a:schemeClr val="bg1"/>
                </a:solidFill>
              </a:rPr>
              <a:t>27</a:t>
            </a:r>
          </a:p>
        </p:txBody>
      </p:sp>
    </p:spTree>
    <p:extLst>
      <p:ext uri="{BB962C8B-B14F-4D97-AF65-F5344CB8AC3E}">
        <p14:creationId xmlns:p14="http://schemas.microsoft.com/office/powerpoint/2010/main" val="14919280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p:nvPr/>
        </p:nvSpPr>
        <p:spPr>
          <a:xfrm>
            <a:off x="11454429" y="1391952"/>
            <a:ext cx="4406714" cy="8101203"/>
          </a:xfrm>
          <a:prstGeom prst="rect">
            <a:avLst/>
          </a:prstGeom>
          <a:noFill/>
          <a:ln w="9525" cap="flat" cmpd="sng">
            <a:solidFill>
              <a:srgbClr val="92AAEA"/>
            </a:solidFill>
            <a:prstDash val="solid"/>
            <a:miter lim="800000"/>
            <a:headEnd type="none" w="sm" len="sm"/>
            <a:tailEnd type="none" w="sm" len="sm"/>
          </a:ln>
        </p:spPr>
        <p:txBody>
          <a:bodyPr spcFirstLastPara="1" wrap="square" lIns="97955" tIns="48964" rIns="97955" bIns="48964" anchor="t" anchorCtr="0">
            <a:spAutoFit/>
          </a:bodyPr>
          <a:lstStyle/>
          <a:p>
            <a:pPr marR="37688"/>
            <a:endParaRPr sz="1250" b="1" dirty="0">
              <a:solidFill>
                <a:srgbClr val="0070C0"/>
              </a:solidFill>
              <a:latin typeface="Arial"/>
              <a:ea typeface="Arial"/>
              <a:cs typeface="Arial"/>
              <a:sym typeface="Arial"/>
            </a:endParaRPr>
          </a:p>
          <a:p>
            <a:pPr marR="37688"/>
            <a:r>
              <a:rPr lang="en-US" sz="1250" b="1" dirty="0">
                <a:solidFill>
                  <a:srgbClr val="0070C0"/>
                </a:solidFill>
                <a:latin typeface="Arial"/>
                <a:ea typeface="Arial"/>
                <a:cs typeface="Arial"/>
                <a:sym typeface="Arial"/>
              </a:rPr>
              <a:t>RESULTS</a:t>
            </a:r>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r>
              <a:rPr lang="en-US" sz="1125" b="1" dirty="0">
                <a:solidFill>
                  <a:srgbClr val="0070C0"/>
                </a:solidFill>
                <a:latin typeface="Arial"/>
                <a:ea typeface="Arial"/>
                <a:cs typeface="Arial"/>
                <a:sym typeface="Arial"/>
              </a:rPr>
              <a:t>CONCLUSION</a:t>
            </a:r>
            <a:endParaRPr sz="1929" dirty="0"/>
          </a:p>
          <a:p>
            <a:endParaRPr sz="1125" b="1" dirty="0">
              <a:solidFill>
                <a:srgbClr val="0070C0"/>
              </a:solidFill>
              <a:latin typeface="Arial"/>
              <a:ea typeface="Arial"/>
              <a:cs typeface="Arial"/>
              <a:sym typeface="Arial"/>
            </a:endParaRPr>
          </a:p>
          <a:p>
            <a:r>
              <a:rPr lang="en-US" sz="1286" dirty="0">
                <a:solidFill>
                  <a:srgbClr val="000000"/>
                </a:solidFill>
                <a:latin typeface="+mj-lt"/>
                <a:ea typeface="Red Hat Display"/>
                <a:cs typeface="Red Hat Display"/>
                <a:sym typeface="Red Hat Display"/>
              </a:rPr>
              <a:t>In summary, this project achieved notable results in anomaly detection using </a:t>
            </a:r>
            <a:r>
              <a:rPr lang="en-US" sz="1286" dirty="0" err="1">
                <a:solidFill>
                  <a:srgbClr val="000000"/>
                </a:solidFill>
                <a:latin typeface="+mj-lt"/>
                <a:ea typeface="Red Hat Display"/>
                <a:cs typeface="Red Hat Display"/>
                <a:sym typeface="Red Hat Display"/>
              </a:rPr>
              <a:t>TransGAN</a:t>
            </a:r>
            <a:r>
              <a:rPr lang="en-US" sz="1286" dirty="0">
                <a:solidFill>
                  <a:srgbClr val="000000"/>
                </a:solidFill>
                <a:latin typeface="+mj-lt"/>
                <a:ea typeface="Red Hat Display"/>
                <a:cs typeface="Red Hat Display"/>
                <a:sym typeface="Red Hat Display"/>
              </a:rPr>
              <a:t>. With an accuracy of 89.7% for normal images and 60% for anomalous images in </a:t>
            </a:r>
            <a:r>
              <a:rPr lang="en-US" sz="1286" dirty="0" err="1">
                <a:solidFill>
                  <a:srgbClr val="000000"/>
                </a:solidFill>
                <a:latin typeface="+mj-lt"/>
                <a:ea typeface="Red Hat Display"/>
                <a:cs typeface="Red Hat Display"/>
                <a:sym typeface="Red Hat Display"/>
              </a:rPr>
              <a:t>MVTec</a:t>
            </a:r>
            <a:r>
              <a:rPr lang="en-US" sz="1286" dirty="0">
                <a:solidFill>
                  <a:srgbClr val="000000"/>
                </a:solidFill>
                <a:latin typeface="+mj-lt"/>
                <a:ea typeface="Red Hat Display"/>
                <a:cs typeface="Red Hat Display"/>
                <a:sym typeface="Red Hat Display"/>
              </a:rPr>
              <a:t>-AD, and an average AUROC score of 0.74 in CIFAR-10, it demonstrates the effectiveness of </a:t>
            </a:r>
            <a:r>
              <a:rPr lang="en-US" sz="1286" dirty="0" err="1">
                <a:solidFill>
                  <a:srgbClr val="000000"/>
                </a:solidFill>
                <a:latin typeface="+mj-lt"/>
                <a:ea typeface="Red Hat Display"/>
                <a:cs typeface="Red Hat Display"/>
                <a:sym typeface="Red Hat Display"/>
              </a:rPr>
              <a:t>TransGAN</a:t>
            </a:r>
            <a:r>
              <a:rPr lang="en-US" sz="1286" dirty="0">
                <a:solidFill>
                  <a:srgbClr val="000000"/>
                </a:solidFill>
                <a:latin typeface="+mj-lt"/>
                <a:ea typeface="Red Hat Display"/>
                <a:cs typeface="Red Hat Display"/>
                <a:sym typeface="Red Hat Display"/>
              </a:rPr>
              <a:t>-based methodologies. These findings signify promising prospects for </a:t>
            </a:r>
            <a:r>
              <a:rPr lang="en-US" sz="1286" dirty="0" err="1">
                <a:solidFill>
                  <a:srgbClr val="000000"/>
                </a:solidFill>
                <a:latin typeface="+mj-lt"/>
                <a:ea typeface="Red Hat Display"/>
                <a:cs typeface="Red Hat Display"/>
                <a:sym typeface="Red Hat Display"/>
              </a:rPr>
              <a:t>TransGAN</a:t>
            </a:r>
            <a:r>
              <a:rPr lang="en-US" sz="1286" dirty="0">
                <a:solidFill>
                  <a:srgbClr val="000000"/>
                </a:solidFill>
                <a:latin typeface="+mj-lt"/>
                <a:ea typeface="Red Hat Display"/>
                <a:cs typeface="Red Hat Display"/>
                <a:sym typeface="Red Hat Display"/>
              </a:rPr>
              <a:t> in anomaly detection applications.</a:t>
            </a:r>
            <a:endParaRPr sz="1125" b="1" dirty="0">
              <a:solidFill>
                <a:srgbClr val="0070C0"/>
              </a:solidFill>
              <a:latin typeface="Arial"/>
              <a:ea typeface="Arial"/>
              <a:cs typeface="Arial"/>
              <a:sym typeface="Arial"/>
            </a:endParaRPr>
          </a:p>
          <a:p>
            <a:endParaRPr sz="1125" b="1" dirty="0">
              <a:solidFill>
                <a:srgbClr val="0070C0"/>
              </a:solidFill>
              <a:latin typeface="Arial"/>
              <a:ea typeface="Arial"/>
              <a:cs typeface="Arial"/>
              <a:sym typeface="Arial"/>
            </a:endParaRPr>
          </a:p>
          <a:p>
            <a:r>
              <a:rPr lang="en-US" sz="1125" b="1" dirty="0">
                <a:solidFill>
                  <a:srgbClr val="0070C0"/>
                </a:solidFill>
                <a:latin typeface="Arial"/>
                <a:ea typeface="Arial"/>
                <a:cs typeface="Arial"/>
                <a:sym typeface="Arial"/>
              </a:rPr>
              <a:t>CONTACT DETAILS</a:t>
            </a:r>
          </a:p>
          <a:p>
            <a:r>
              <a:rPr lang="en-US" sz="1125" b="1" dirty="0">
                <a:solidFill>
                  <a:srgbClr val="0070C0"/>
                </a:solidFill>
              </a:rPr>
              <a:t>MAIL ID	</a:t>
            </a:r>
            <a:r>
              <a:rPr lang="en-US" sz="1125" b="1" dirty="0"/>
              <a:t>nayankhemka9@gmail.com</a:t>
            </a:r>
          </a:p>
          <a:p>
            <a:r>
              <a:rPr lang="en-US" sz="1125" b="1" dirty="0">
                <a:solidFill>
                  <a:srgbClr val="0070C0"/>
                </a:solidFill>
                <a:latin typeface="Arial"/>
                <a:ea typeface="Arial"/>
                <a:cs typeface="Arial"/>
                <a:sym typeface="Arial"/>
              </a:rPr>
              <a:t>MOBILE NO	</a:t>
            </a:r>
            <a:r>
              <a:rPr lang="en-US" sz="1125" b="1" dirty="0">
                <a:latin typeface="Arial"/>
                <a:ea typeface="Arial"/>
                <a:cs typeface="Arial"/>
                <a:sym typeface="Arial"/>
              </a:rPr>
              <a:t>9874991088</a:t>
            </a:r>
          </a:p>
          <a:p>
            <a:endParaRPr lang="en-US" sz="1125" b="1" dirty="0">
              <a:solidFill>
                <a:srgbClr val="0070C0"/>
              </a:solidFill>
              <a:latin typeface="Arial"/>
              <a:ea typeface="Arial"/>
              <a:cs typeface="Arial"/>
              <a:sym typeface="Arial"/>
            </a:endParaRPr>
          </a:p>
          <a:p>
            <a:r>
              <a:rPr lang="en-US" sz="1125" b="1" dirty="0">
                <a:solidFill>
                  <a:srgbClr val="0070C0"/>
                </a:solidFill>
                <a:latin typeface="Arial"/>
                <a:ea typeface="Arial"/>
                <a:cs typeface="Arial"/>
                <a:sym typeface="Arial"/>
              </a:rPr>
              <a:t>REFERENCES </a:t>
            </a:r>
            <a:endParaRPr sz="1929" dirty="0"/>
          </a:p>
          <a:p>
            <a:endParaRPr sz="1125" b="1" dirty="0">
              <a:solidFill>
                <a:srgbClr val="0070C0"/>
              </a:solidFill>
              <a:latin typeface="Arial"/>
              <a:ea typeface="Arial"/>
              <a:cs typeface="Arial"/>
              <a:sym typeface="Arial"/>
            </a:endParaRPr>
          </a:p>
          <a:p>
            <a:pPr marL="183692" indent="-183692" algn="just">
              <a:buFont typeface="Arial" panose="020B0604020202020204" pitchFamily="34" charset="0"/>
              <a:buChar char="•"/>
            </a:pPr>
            <a:r>
              <a:rPr lang="en-US" sz="1125" dirty="0">
                <a:solidFill>
                  <a:srgbClr val="333333"/>
                </a:solidFill>
                <a:latin typeface="+mj-lt"/>
                <a:ea typeface="Times New Roman"/>
                <a:cs typeface="Times New Roman"/>
                <a:sym typeface="Times New Roman"/>
              </a:rPr>
              <a:t>Jiang, Y., Chang, S., &amp; Wang, Z. (2021). </a:t>
            </a:r>
            <a:r>
              <a:rPr lang="en-US" sz="1125" dirty="0" err="1">
                <a:solidFill>
                  <a:srgbClr val="333333"/>
                </a:solidFill>
                <a:latin typeface="+mj-lt"/>
                <a:ea typeface="Times New Roman"/>
                <a:cs typeface="Times New Roman"/>
                <a:sym typeface="Times New Roman"/>
              </a:rPr>
              <a:t>TransGAN</a:t>
            </a:r>
            <a:r>
              <a:rPr lang="en-US" sz="1125" dirty="0">
                <a:solidFill>
                  <a:srgbClr val="333333"/>
                </a:solidFill>
                <a:latin typeface="+mj-lt"/>
                <a:ea typeface="Times New Roman"/>
                <a:cs typeface="Times New Roman"/>
                <a:sym typeface="Times New Roman"/>
              </a:rPr>
              <a:t>: Two Transformers Can Make One Strong GAN. </a:t>
            </a:r>
            <a:r>
              <a:rPr lang="en-US" sz="1125" dirty="0" err="1">
                <a:solidFill>
                  <a:srgbClr val="333333"/>
                </a:solidFill>
                <a:latin typeface="+mj-lt"/>
                <a:ea typeface="Times New Roman"/>
                <a:cs typeface="Times New Roman"/>
                <a:sym typeface="Times New Roman"/>
              </a:rPr>
              <a:t>ArXiv</a:t>
            </a:r>
            <a:r>
              <a:rPr lang="en-US" sz="1125" dirty="0">
                <a:solidFill>
                  <a:srgbClr val="333333"/>
                </a:solidFill>
                <a:latin typeface="+mj-lt"/>
                <a:ea typeface="Times New Roman"/>
                <a:cs typeface="Times New Roman"/>
                <a:sym typeface="Times New Roman"/>
              </a:rPr>
              <a:t>, abs/2102.07074</a:t>
            </a:r>
            <a:endParaRPr lang="en-US" sz="1125" b="1" dirty="0">
              <a:solidFill>
                <a:srgbClr val="0070C0"/>
              </a:solidFill>
              <a:latin typeface="+mj-lt"/>
              <a:ea typeface="Times New Roman"/>
            </a:endParaRPr>
          </a:p>
          <a:p>
            <a:pPr marL="183692" indent="-183692" algn="just">
              <a:buFont typeface="Arial" panose="020B0604020202020204" pitchFamily="34" charset="0"/>
              <a:buChar char="•"/>
            </a:pPr>
            <a:r>
              <a:rPr lang="en-US" sz="1125" dirty="0" err="1">
                <a:solidFill>
                  <a:srgbClr val="222222"/>
                </a:solidFill>
                <a:latin typeface="+mj-lt"/>
                <a:ea typeface="Times New Roman"/>
                <a:cs typeface="Times New Roman"/>
                <a:sym typeface="Times New Roman"/>
              </a:rPr>
              <a:t>Schlegl</a:t>
            </a:r>
            <a:r>
              <a:rPr lang="en-US" sz="1125" dirty="0">
                <a:solidFill>
                  <a:srgbClr val="222222"/>
                </a:solidFill>
                <a:latin typeface="+mj-lt"/>
                <a:ea typeface="Times New Roman"/>
                <a:cs typeface="Times New Roman"/>
                <a:sym typeface="Times New Roman"/>
              </a:rPr>
              <a:t>, T., </a:t>
            </a:r>
            <a:r>
              <a:rPr lang="en-US" sz="1125" dirty="0" err="1">
                <a:solidFill>
                  <a:srgbClr val="222222"/>
                </a:solidFill>
                <a:latin typeface="+mj-lt"/>
                <a:ea typeface="Times New Roman"/>
                <a:cs typeface="Times New Roman"/>
                <a:sym typeface="Times New Roman"/>
              </a:rPr>
              <a:t>Seeböck</a:t>
            </a:r>
            <a:r>
              <a:rPr lang="en-US" sz="1125" dirty="0">
                <a:solidFill>
                  <a:srgbClr val="222222"/>
                </a:solidFill>
                <a:latin typeface="+mj-lt"/>
                <a:ea typeface="Times New Roman"/>
                <a:cs typeface="Times New Roman"/>
                <a:sym typeface="Times New Roman"/>
              </a:rPr>
              <a:t>, P., </a:t>
            </a:r>
            <a:r>
              <a:rPr lang="en-US" sz="1125" dirty="0" err="1">
                <a:solidFill>
                  <a:srgbClr val="222222"/>
                </a:solidFill>
                <a:latin typeface="+mj-lt"/>
                <a:ea typeface="Times New Roman"/>
                <a:cs typeface="Times New Roman"/>
                <a:sym typeface="Times New Roman"/>
              </a:rPr>
              <a:t>Waldstein</a:t>
            </a:r>
            <a:r>
              <a:rPr lang="en-US" sz="1125" dirty="0">
                <a:solidFill>
                  <a:srgbClr val="222222"/>
                </a:solidFill>
                <a:latin typeface="+mj-lt"/>
                <a:ea typeface="Times New Roman"/>
                <a:cs typeface="Times New Roman"/>
                <a:sym typeface="Times New Roman"/>
              </a:rPr>
              <a:t>, S.M., Schmidt-</a:t>
            </a:r>
            <a:r>
              <a:rPr lang="en-US" sz="1125" dirty="0" err="1">
                <a:solidFill>
                  <a:srgbClr val="222222"/>
                </a:solidFill>
                <a:latin typeface="+mj-lt"/>
                <a:ea typeface="Times New Roman"/>
                <a:cs typeface="Times New Roman"/>
                <a:sym typeface="Times New Roman"/>
              </a:rPr>
              <a:t>Erfurth</a:t>
            </a:r>
            <a:r>
              <a:rPr lang="en-US" sz="1125" dirty="0">
                <a:solidFill>
                  <a:srgbClr val="222222"/>
                </a:solidFill>
                <a:latin typeface="+mj-lt"/>
                <a:ea typeface="Times New Roman"/>
                <a:cs typeface="Times New Roman"/>
                <a:sym typeface="Times New Roman"/>
              </a:rPr>
              <a:t>, U.M., &amp; </a:t>
            </a:r>
            <a:r>
              <a:rPr lang="en-US" sz="1125" dirty="0" err="1">
                <a:solidFill>
                  <a:srgbClr val="222222"/>
                </a:solidFill>
                <a:latin typeface="+mj-lt"/>
                <a:ea typeface="Times New Roman"/>
                <a:cs typeface="Times New Roman"/>
                <a:sym typeface="Times New Roman"/>
              </a:rPr>
              <a:t>Langs</a:t>
            </a:r>
            <a:r>
              <a:rPr lang="en-US" sz="1125" dirty="0">
                <a:solidFill>
                  <a:srgbClr val="222222"/>
                </a:solidFill>
                <a:latin typeface="+mj-lt"/>
                <a:ea typeface="Times New Roman"/>
                <a:cs typeface="Times New Roman"/>
                <a:sym typeface="Times New Roman"/>
              </a:rPr>
              <a:t>, G. (2017). Unsupervised Anomaly Detection with Generative Adversarial Networks to Guide Marker Discovery. Information Processing in Medical Imaging</a:t>
            </a:r>
            <a:r>
              <a:rPr lang="en-US" sz="1125" dirty="0">
                <a:solidFill>
                  <a:srgbClr val="222222"/>
                </a:solidFill>
                <a:latin typeface="Times New Roman"/>
                <a:ea typeface="Times New Roman"/>
                <a:cs typeface="Times New Roman"/>
                <a:sym typeface="Times New Roman"/>
              </a:rPr>
              <a:t>.</a:t>
            </a:r>
          </a:p>
          <a:p>
            <a:pPr marL="183692" indent="-183692" algn="just">
              <a:buFont typeface="Arial" panose="020B0604020202020204" pitchFamily="34" charset="0"/>
              <a:buChar char="•"/>
            </a:pPr>
            <a:r>
              <a:rPr lang="en-US" sz="1125" dirty="0" err="1">
                <a:latin typeface="Arial"/>
                <a:ea typeface="Arial"/>
                <a:cs typeface="Arial"/>
                <a:sym typeface="Arial"/>
              </a:rPr>
              <a:t>Sabokrou</a:t>
            </a:r>
            <a:r>
              <a:rPr lang="en-US" sz="1125" dirty="0">
                <a:latin typeface="Arial"/>
                <a:ea typeface="Arial"/>
                <a:cs typeface="Arial"/>
                <a:sym typeface="Arial"/>
              </a:rPr>
              <a:t>, M., </a:t>
            </a:r>
            <a:r>
              <a:rPr lang="en-US" sz="1125" dirty="0" err="1">
                <a:latin typeface="Arial"/>
                <a:ea typeface="Arial"/>
                <a:cs typeface="Arial"/>
                <a:sym typeface="Arial"/>
              </a:rPr>
              <a:t>Khalooei</a:t>
            </a:r>
            <a:r>
              <a:rPr lang="en-US" sz="1125" dirty="0">
                <a:latin typeface="Arial"/>
                <a:ea typeface="Arial"/>
                <a:cs typeface="Arial"/>
                <a:sym typeface="Arial"/>
              </a:rPr>
              <a:t>, M., Fathy, M., &amp; </a:t>
            </a:r>
            <a:r>
              <a:rPr lang="en-US" sz="1125" dirty="0" err="1">
                <a:latin typeface="Arial"/>
                <a:ea typeface="Arial"/>
                <a:cs typeface="Arial"/>
                <a:sym typeface="Arial"/>
              </a:rPr>
              <a:t>Adeli</a:t>
            </a:r>
            <a:r>
              <a:rPr lang="en-US" sz="1125" dirty="0">
                <a:latin typeface="Arial"/>
                <a:ea typeface="Arial"/>
                <a:cs typeface="Arial"/>
                <a:sym typeface="Arial"/>
              </a:rPr>
              <a:t>, E. (2018). </a:t>
            </a:r>
            <a:r>
              <a:rPr lang="en-US" sz="1125" dirty="0" err="1">
                <a:latin typeface="Arial"/>
                <a:ea typeface="Arial"/>
                <a:cs typeface="Arial"/>
                <a:sym typeface="Arial"/>
              </a:rPr>
              <a:t>Adversarially</a:t>
            </a:r>
            <a:r>
              <a:rPr lang="en-US" sz="1125" dirty="0">
                <a:latin typeface="Arial"/>
                <a:ea typeface="Arial"/>
                <a:cs typeface="Arial"/>
                <a:sym typeface="Arial"/>
              </a:rPr>
              <a:t> learned one-class classifier for novelty detection. In Proceedings of the IEEE conference on computer vision and pattern recognition (pp. 3379-3388)</a:t>
            </a:r>
          </a:p>
          <a:p>
            <a:pPr marL="183692" indent="-183692" algn="just">
              <a:buFont typeface="Arial" panose="020B0604020202020204" pitchFamily="34" charset="0"/>
              <a:buChar char="•"/>
            </a:pPr>
            <a:r>
              <a:rPr lang="en-IN" sz="1125" dirty="0">
                <a:latin typeface="Arial"/>
                <a:ea typeface="Arial"/>
                <a:cs typeface="Arial"/>
                <a:sym typeface="Arial"/>
              </a:rPr>
              <a:t>Yang, C., Lan, S., Huang, W., Wang, W., Liu, G., Yang, H., ... &amp; Li, P. (2022, September). A transformer-based </a:t>
            </a:r>
            <a:r>
              <a:rPr lang="en-IN" sz="1125" dirty="0" err="1">
                <a:latin typeface="Arial"/>
                <a:ea typeface="Arial"/>
                <a:cs typeface="Arial"/>
                <a:sym typeface="Arial"/>
              </a:rPr>
              <a:t>gan</a:t>
            </a:r>
            <a:r>
              <a:rPr lang="en-IN" sz="1125" dirty="0">
                <a:latin typeface="Arial"/>
                <a:ea typeface="Arial"/>
                <a:cs typeface="Arial"/>
                <a:sym typeface="Arial"/>
              </a:rPr>
              <a:t> for anomaly detection. In International Conference on Artificial Neural  Networks (pp. 345-357). Cham: Springer Nature Switzerland</a:t>
            </a:r>
            <a:endParaRPr sz="1125" dirty="0">
              <a:latin typeface="Arial"/>
              <a:ea typeface="Arial"/>
              <a:cs typeface="Arial"/>
              <a:sym typeface="Arial"/>
            </a:endParaRPr>
          </a:p>
        </p:txBody>
      </p:sp>
      <p:sp>
        <p:nvSpPr>
          <p:cNvPr id="85" name="Google Shape;85;p1"/>
          <p:cNvSpPr/>
          <p:nvPr/>
        </p:nvSpPr>
        <p:spPr>
          <a:xfrm>
            <a:off x="2298213" y="33285"/>
            <a:ext cx="13716000" cy="1142892"/>
          </a:xfrm>
          <a:custGeom>
            <a:avLst/>
            <a:gdLst/>
            <a:ahLst/>
            <a:cxnLst/>
            <a:rect l="l" t="t" r="r" b="b"/>
            <a:pathLst>
              <a:path w="20104100" h="2233930" extrusionOk="0">
                <a:moveTo>
                  <a:pt x="0" y="2233788"/>
                </a:moveTo>
                <a:lnTo>
                  <a:pt x="20104099" y="2233788"/>
                </a:lnTo>
                <a:lnTo>
                  <a:pt x="20104099" y="0"/>
                </a:lnTo>
                <a:lnTo>
                  <a:pt x="0" y="0"/>
                </a:lnTo>
                <a:lnTo>
                  <a:pt x="0" y="2233788"/>
                </a:lnTo>
                <a:close/>
              </a:path>
            </a:pathLst>
          </a:custGeom>
          <a:solidFill>
            <a:schemeClr val="accent1"/>
          </a:solidFill>
          <a:ln>
            <a:noFill/>
          </a:ln>
        </p:spPr>
        <p:txBody>
          <a:bodyPr spcFirstLastPara="1" wrap="square" lIns="0" tIns="0" rIns="0" bIns="0" anchor="t" anchorCtr="0">
            <a:noAutofit/>
          </a:bodyPr>
          <a:lstStyle/>
          <a:p>
            <a:endParaRPr sz="1507">
              <a:solidFill>
                <a:schemeClr val="dk1"/>
              </a:solidFill>
              <a:latin typeface="Calibri"/>
              <a:ea typeface="Calibri"/>
              <a:cs typeface="Calibri"/>
              <a:sym typeface="Calibri"/>
            </a:endParaRPr>
          </a:p>
        </p:txBody>
      </p:sp>
      <p:sp>
        <p:nvSpPr>
          <p:cNvPr id="86" name="Google Shape;86;p1"/>
          <p:cNvSpPr txBox="1"/>
          <p:nvPr/>
        </p:nvSpPr>
        <p:spPr>
          <a:xfrm>
            <a:off x="5021887" y="172411"/>
            <a:ext cx="8390868" cy="303034"/>
          </a:xfrm>
          <a:prstGeom prst="rect">
            <a:avLst/>
          </a:prstGeom>
          <a:noFill/>
          <a:ln>
            <a:noFill/>
          </a:ln>
        </p:spPr>
        <p:txBody>
          <a:bodyPr spcFirstLastPara="1" wrap="square" lIns="0" tIns="6161" rIns="0" bIns="0" anchor="b" anchorCtr="0">
            <a:spAutoFit/>
          </a:bodyPr>
          <a:lstStyle/>
          <a:p>
            <a:pPr marL="6498" algn="ctr">
              <a:lnSpc>
                <a:spcPct val="90000"/>
              </a:lnSpc>
              <a:buClr>
                <a:schemeClr val="dk1"/>
              </a:buClr>
              <a:buSzPts val="2400"/>
            </a:pPr>
            <a:r>
              <a:rPr lang="en-US" sz="2143" b="1" dirty="0">
                <a:solidFill>
                  <a:schemeClr val="dk1"/>
                </a:solidFill>
              </a:rPr>
              <a:t>ANOMALY DETECTION USING TRANSFORMER BASED GANS</a:t>
            </a:r>
            <a:endParaRPr sz="2143" b="1" dirty="0">
              <a:solidFill>
                <a:schemeClr val="lt1"/>
              </a:solidFill>
              <a:latin typeface="Arial"/>
              <a:ea typeface="Arial"/>
              <a:cs typeface="Arial"/>
              <a:sym typeface="Arial"/>
            </a:endParaRPr>
          </a:p>
        </p:txBody>
      </p:sp>
      <p:sp>
        <p:nvSpPr>
          <p:cNvPr id="87" name="Google Shape;87;p1"/>
          <p:cNvSpPr txBox="1"/>
          <p:nvPr/>
        </p:nvSpPr>
        <p:spPr>
          <a:xfrm>
            <a:off x="5643563" y="529879"/>
            <a:ext cx="7769192" cy="200881"/>
          </a:xfrm>
          <a:prstGeom prst="rect">
            <a:avLst/>
          </a:prstGeom>
          <a:noFill/>
          <a:ln>
            <a:noFill/>
          </a:ln>
        </p:spPr>
        <p:txBody>
          <a:bodyPr spcFirstLastPara="1" wrap="square" lIns="0" tIns="8438" rIns="0" bIns="0" anchor="t" anchorCtr="0">
            <a:spAutoFit/>
          </a:bodyPr>
          <a:lstStyle/>
          <a:p>
            <a:pPr marL="6498" algn="ctr"/>
            <a:r>
              <a:rPr lang="en-US" sz="1250" dirty="0">
                <a:solidFill>
                  <a:srgbClr val="FFFFFF"/>
                </a:solidFill>
              </a:rPr>
              <a:t>Nayan Khemka</a:t>
            </a:r>
            <a:r>
              <a:rPr lang="en-US" sz="1250" dirty="0">
                <a:solidFill>
                  <a:srgbClr val="FFFFFF"/>
                </a:solidFill>
                <a:latin typeface="Arial"/>
                <a:ea typeface="Arial"/>
                <a:cs typeface="Arial"/>
                <a:sym typeface="Arial"/>
              </a:rPr>
              <a:t> – 20BCE1884</a:t>
            </a:r>
            <a:endParaRPr sz="1250" dirty="0">
              <a:solidFill>
                <a:schemeClr val="dk1"/>
              </a:solidFill>
              <a:latin typeface="Arial"/>
              <a:ea typeface="Arial"/>
              <a:cs typeface="Arial"/>
              <a:sym typeface="Arial"/>
            </a:endParaRPr>
          </a:p>
        </p:txBody>
      </p:sp>
      <p:pic>
        <p:nvPicPr>
          <p:cNvPr id="88" name="Google Shape;88;p1" descr="See the source image"/>
          <p:cNvPicPr preferRelativeResize="0"/>
          <p:nvPr/>
        </p:nvPicPr>
        <p:blipFill rotWithShape="1">
          <a:blip r:embed="rId3">
            <a:alphaModFix/>
          </a:blip>
          <a:srcRect/>
          <a:stretch/>
        </p:blipFill>
        <p:spPr>
          <a:xfrm>
            <a:off x="2286000" y="135604"/>
            <a:ext cx="2739838" cy="926144"/>
          </a:xfrm>
          <a:prstGeom prst="rect">
            <a:avLst/>
          </a:prstGeom>
          <a:noFill/>
          <a:ln>
            <a:noFill/>
          </a:ln>
        </p:spPr>
      </p:pic>
      <p:sp>
        <p:nvSpPr>
          <p:cNvPr id="89" name="Google Shape;89;p1"/>
          <p:cNvSpPr txBox="1"/>
          <p:nvPr/>
        </p:nvSpPr>
        <p:spPr>
          <a:xfrm>
            <a:off x="6490836" y="730837"/>
            <a:ext cx="5562648" cy="200881"/>
          </a:xfrm>
          <a:prstGeom prst="rect">
            <a:avLst/>
          </a:prstGeom>
          <a:noFill/>
          <a:ln>
            <a:noFill/>
          </a:ln>
        </p:spPr>
        <p:txBody>
          <a:bodyPr spcFirstLastPara="1" wrap="square" lIns="0" tIns="8438" rIns="0" bIns="0" anchor="t" anchorCtr="0">
            <a:spAutoFit/>
          </a:bodyPr>
          <a:lstStyle/>
          <a:p>
            <a:pPr marL="6498" algn="ctr"/>
            <a:r>
              <a:rPr lang="en-US" sz="1250" dirty="0" err="1">
                <a:solidFill>
                  <a:srgbClr val="FFFFFF"/>
                </a:solidFill>
                <a:latin typeface="Arial"/>
                <a:ea typeface="Arial"/>
                <a:cs typeface="Arial"/>
                <a:sym typeface="Arial"/>
              </a:rPr>
              <a:t>Dr.Premalatha</a:t>
            </a:r>
            <a:r>
              <a:rPr lang="en-US" sz="1250" dirty="0">
                <a:solidFill>
                  <a:srgbClr val="FFFFFF"/>
                </a:solidFill>
                <a:latin typeface="Arial"/>
                <a:ea typeface="Arial"/>
                <a:cs typeface="Arial"/>
                <a:sym typeface="Arial"/>
              </a:rPr>
              <a:t> M.</a:t>
            </a:r>
            <a:endParaRPr sz="1250" dirty="0">
              <a:solidFill>
                <a:schemeClr val="dk1"/>
              </a:solidFill>
              <a:latin typeface="Arial"/>
              <a:ea typeface="Arial"/>
              <a:cs typeface="Arial"/>
              <a:sym typeface="Arial"/>
            </a:endParaRPr>
          </a:p>
        </p:txBody>
      </p:sp>
      <p:sp>
        <p:nvSpPr>
          <p:cNvPr id="90" name="Google Shape;90;p1"/>
          <p:cNvSpPr txBox="1"/>
          <p:nvPr/>
        </p:nvSpPr>
        <p:spPr>
          <a:xfrm>
            <a:off x="6646019" y="946613"/>
            <a:ext cx="5562648" cy="200881"/>
          </a:xfrm>
          <a:prstGeom prst="rect">
            <a:avLst/>
          </a:prstGeom>
          <a:noFill/>
          <a:ln>
            <a:noFill/>
          </a:ln>
        </p:spPr>
        <p:txBody>
          <a:bodyPr spcFirstLastPara="1" wrap="square" lIns="0" tIns="8438" rIns="0" bIns="0" anchor="t" anchorCtr="0">
            <a:spAutoFit/>
          </a:bodyPr>
          <a:lstStyle/>
          <a:p>
            <a:pPr marL="6498" algn="ctr"/>
            <a:r>
              <a:rPr lang="en-US" sz="1250">
                <a:solidFill>
                  <a:srgbClr val="FFFFFF"/>
                </a:solidFill>
                <a:latin typeface="Arial"/>
                <a:ea typeface="Arial"/>
                <a:cs typeface="Arial"/>
                <a:sym typeface="Arial"/>
              </a:rPr>
              <a:t>School of Computer Science and Engineering</a:t>
            </a:r>
            <a:endParaRPr sz="1250">
              <a:solidFill>
                <a:schemeClr val="dk1"/>
              </a:solidFill>
              <a:latin typeface="Arial"/>
              <a:ea typeface="Arial"/>
              <a:cs typeface="Arial"/>
              <a:sym typeface="Arial"/>
            </a:endParaRPr>
          </a:p>
        </p:txBody>
      </p:sp>
      <p:sp>
        <p:nvSpPr>
          <p:cNvPr id="91" name="Google Shape;91;p1"/>
          <p:cNvSpPr txBox="1"/>
          <p:nvPr/>
        </p:nvSpPr>
        <p:spPr>
          <a:xfrm>
            <a:off x="2426858" y="1377135"/>
            <a:ext cx="4337357" cy="8389424"/>
          </a:xfrm>
          <a:prstGeom prst="rect">
            <a:avLst/>
          </a:prstGeom>
          <a:noFill/>
          <a:ln w="9525" cap="flat" cmpd="sng">
            <a:solidFill>
              <a:srgbClr val="92AAEA"/>
            </a:solidFill>
            <a:prstDash val="solid"/>
            <a:miter lim="800000"/>
            <a:headEnd type="none" w="sm" len="sm"/>
            <a:tailEnd type="none" w="sm" len="sm"/>
          </a:ln>
        </p:spPr>
        <p:txBody>
          <a:bodyPr spcFirstLastPara="1" wrap="square" lIns="97955" tIns="48964" rIns="97955" bIns="48964" anchor="t" anchorCtr="0">
            <a:spAutoFit/>
          </a:bodyPr>
          <a:lstStyle/>
          <a:p>
            <a:pPr marR="37688"/>
            <a:endParaRPr sz="1250" b="1" dirty="0">
              <a:solidFill>
                <a:srgbClr val="0070C0"/>
              </a:solidFill>
              <a:latin typeface="Arial"/>
              <a:ea typeface="Arial"/>
              <a:cs typeface="Arial"/>
              <a:sym typeface="Arial"/>
            </a:endParaRPr>
          </a:p>
          <a:p>
            <a:pPr marR="37688"/>
            <a:r>
              <a:rPr lang="en-US" sz="1250" b="1" dirty="0">
                <a:solidFill>
                  <a:srgbClr val="0070C0"/>
                </a:solidFill>
                <a:latin typeface="Arial"/>
                <a:ea typeface="Arial"/>
                <a:cs typeface="Arial"/>
                <a:sym typeface="Arial"/>
              </a:rPr>
              <a:t>MOTIVATION / INTRODUCTION</a:t>
            </a:r>
            <a:endParaRPr sz="1929" dirty="0"/>
          </a:p>
          <a:p>
            <a:pPr marR="37688"/>
            <a:endParaRPr sz="1250" b="1" dirty="0">
              <a:solidFill>
                <a:srgbClr val="0070C0"/>
              </a:solidFill>
              <a:latin typeface="Arial"/>
              <a:ea typeface="Arial"/>
              <a:cs typeface="Arial"/>
              <a:sym typeface="Arial"/>
            </a:endParaRPr>
          </a:p>
          <a:p>
            <a:pPr marL="306153" indent="-306153" algn="just">
              <a:buClr>
                <a:schemeClr val="dk1"/>
              </a:buClr>
              <a:buSzPts val="1800"/>
              <a:buFont typeface="Arial"/>
              <a:buChar char="•"/>
            </a:pPr>
            <a:r>
              <a:rPr lang="en-US" sz="1125" dirty="0">
                <a:solidFill>
                  <a:schemeClr val="dk1"/>
                </a:solidFill>
                <a:latin typeface="+mj-lt"/>
                <a:ea typeface="Times New Roman"/>
                <a:cs typeface="Times New Roman"/>
                <a:sym typeface="Times New Roman"/>
              </a:rPr>
              <a:t>Anomaly detection in images is a challenging problem due to the diverse anomalies and the complex patterns they exhibit. The project presents an intellectually stimulating challenge, enticing those driven by curiosity and the desire to solve complex puzzles.</a:t>
            </a:r>
          </a:p>
          <a:p>
            <a:pPr algn="just">
              <a:buClr>
                <a:schemeClr val="dk1"/>
              </a:buClr>
              <a:buSzPts val="1800"/>
            </a:pPr>
            <a:endParaRPr sz="1125" dirty="0">
              <a:solidFill>
                <a:schemeClr val="dk1"/>
              </a:solidFill>
              <a:latin typeface="+mj-lt"/>
              <a:ea typeface="Times New Roman"/>
              <a:cs typeface="Times New Roman"/>
              <a:sym typeface="Times New Roman"/>
            </a:endParaRPr>
          </a:p>
          <a:p>
            <a:pPr marL="306153" indent="-306153" algn="just">
              <a:buClr>
                <a:schemeClr val="dk1"/>
              </a:buClr>
              <a:buSzPts val="1800"/>
              <a:buFont typeface="Arial"/>
              <a:buChar char="•"/>
            </a:pPr>
            <a:r>
              <a:rPr lang="en-US" sz="1125" dirty="0">
                <a:solidFill>
                  <a:schemeClr val="dk1"/>
                </a:solidFill>
                <a:latin typeface="+mj-lt"/>
                <a:ea typeface="Times New Roman"/>
                <a:cs typeface="Times New Roman"/>
                <a:sym typeface="Times New Roman"/>
              </a:rPr>
              <a:t>he opportunity to explore cutting-edge technology like </a:t>
            </a:r>
            <a:r>
              <a:rPr lang="en-US" sz="1125" dirty="0" err="1">
                <a:solidFill>
                  <a:schemeClr val="dk1"/>
                </a:solidFill>
                <a:latin typeface="+mj-lt"/>
                <a:ea typeface="Times New Roman"/>
                <a:cs typeface="Times New Roman"/>
                <a:sym typeface="Times New Roman"/>
              </a:rPr>
              <a:t>TransGAN</a:t>
            </a:r>
            <a:r>
              <a:rPr lang="en-US" sz="1125" dirty="0">
                <a:solidFill>
                  <a:schemeClr val="dk1"/>
                </a:solidFill>
                <a:latin typeface="+mj-lt"/>
                <a:ea typeface="Times New Roman"/>
                <a:cs typeface="Times New Roman"/>
                <a:sym typeface="Times New Roman"/>
              </a:rPr>
              <a:t> in anomaly detection offers a chance to contribute to the frontier of research and innovation. Being among the first to apply such advanced methodologies can lead to groundbreaking discoveries and recognition within the scientific community.</a:t>
            </a:r>
          </a:p>
          <a:p>
            <a:pPr marL="306153" indent="-306153" algn="just">
              <a:buClr>
                <a:schemeClr val="dk1"/>
              </a:buClr>
              <a:buSzPts val="1800"/>
              <a:buFont typeface="Arial"/>
              <a:buChar char="•"/>
            </a:pPr>
            <a:endParaRPr sz="1125" dirty="0">
              <a:solidFill>
                <a:schemeClr val="dk1"/>
              </a:solidFill>
              <a:latin typeface="+mj-lt"/>
              <a:ea typeface="Times New Roman"/>
              <a:cs typeface="Times New Roman"/>
              <a:sym typeface="Times New Roman"/>
            </a:endParaRPr>
          </a:p>
          <a:p>
            <a:pPr marL="306153" indent="-306153" algn="just">
              <a:buClr>
                <a:schemeClr val="dk1"/>
              </a:buClr>
              <a:buSzPts val="1800"/>
              <a:buFont typeface="Arial"/>
              <a:buChar char="•"/>
            </a:pPr>
            <a:r>
              <a:rPr lang="en-US" sz="1125" dirty="0">
                <a:solidFill>
                  <a:schemeClr val="dk1"/>
                </a:solidFill>
                <a:latin typeface="+mj-lt"/>
                <a:ea typeface="Times New Roman"/>
                <a:cs typeface="Times New Roman"/>
                <a:sym typeface="Times New Roman"/>
              </a:rPr>
              <a:t>The potential real-world applications of effective anomaly detection are vast and impactful. From ensuring product quality in manufacturing to detecting abnormalities in medical scans, the project offers the opportunity to make a tangible difference in various domains, ultimately improving safety, efficiency, and reliability.</a:t>
            </a:r>
            <a:endParaRPr sz="1125" dirty="0">
              <a:solidFill>
                <a:schemeClr val="dk1"/>
              </a:solidFill>
              <a:latin typeface="+mj-lt"/>
              <a:ea typeface="Times New Roman"/>
              <a:cs typeface="Times New Roman"/>
              <a:sym typeface="Times New Roman"/>
            </a:endParaRPr>
          </a:p>
          <a:p>
            <a:pPr marR="154323">
              <a:lnSpc>
                <a:spcPct val="111142"/>
              </a:lnSpc>
              <a:spcBef>
                <a:spcPts val="562"/>
              </a:spcBef>
            </a:pPr>
            <a:endParaRPr sz="1125" dirty="0">
              <a:solidFill>
                <a:srgbClr val="231F20"/>
              </a:solidFill>
              <a:latin typeface="Arial"/>
              <a:ea typeface="Arial"/>
              <a:cs typeface="Arial"/>
              <a:sym typeface="Arial"/>
            </a:endParaRPr>
          </a:p>
          <a:p>
            <a:r>
              <a:rPr lang="en-US" sz="1125" b="1" dirty="0">
                <a:solidFill>
                  <a:srgbClr val="0070C0"/>
                </a:solidFill>
                <a:latin typeface="Arial"/>
                <a:ea typeface="Arial"/>
                <a:cs typeface="Arial"/>
                <a:sym typeface="Arial"/>
              </a:rPr>
              <a:t>OBJECTIVES</a:t>
            </a:r>
            <a:endParaRPr sz="1929" dirty="0"/>
          </a:p>
          <a:p>
            <a:endParaRPr sz="1125" b="1" dirty="0">
              <a:solidFill>
                <a:srgbClr val="0070C0"/>
              </a:solidFill>
              <a:latin typeface="Arial"/>
              <a:ea typeface="Arial"/>
              <a:cs typeface="Arial"/>
              <a:sym typeface="Arial"/>
            </a:endParaRPr>
          </a:p>
          <a:p>
            <a:pPr indent="-71436">
              <a:buClr>
                <a:srgbClr val="000000"/>
              </a:buClr>
              <a:buSzPts val="1050"/>
              <a:buFont typeface="Arial"/>
              <a:buChar char="•"/>
            </a:pPr>
            <a:r>
              <a:rPr lang="en-US" sz="1125" dirty="0">
                <a:solidFill>
                  <a:srgbClr val="000000"/>
                </a:solidFill>
                <a:latin typeface="Arial"/>
                <a:ea typeface="Arial"/>
                <a:cs typeface="Arial"/>
                <a:sym typeface="Arial"/>
              </a:rPr>
              <a:t>Evaluate </a:t>
            </a:r>
            <a:r>
              <a:rPr lang="en-US" sz="1125" dirty="0" err="1">
                <a:solidFill>
                  <a:srgbClr val="000000"/>
                </a:solidFill>
                <a:latin typeface="Arial"/>
                <a:ea typeface="Arial"/>
                <a:cs typeface="Arial"/>
                <a:sym typeface="Arial"/>
              </a:rPr>
              <a:t>TransGAN's</a:t>
            </a:r>
            <a:r>
              <a:rPr lang="en-US" sz="1125" dirty="0">
                <a:solidFill>
                  <a:srgbClr val="000000"/>
                </a:solidFill>
                <a:latin typeface="Arial"/>
                <a:ea typeface="Arial"/>
                <a:cs typeface="Arial"/>
                <a:sym typeface="Arial"/>
              </a:rPr>
              <a:t> efficacy in detecting anomalies within image datasets, comparing its performance against traditional methods.</a:t>
            </a:r>
            <a:endParaRPr sz="1929" dirty="0"/>
          </a:p>
          <a:p>
            <a:pPr>
              <a:buClr>
                <a:schemeClr val="dk1"/>
              </a:buClr>
              <a:buSzPts val="1050"/>
            </a:pPr>
            <a:endParaRPr sz="1125" dirty="0">
              <a:solidFill>
                <a:srgbClr val="000000"/>
              </a:solidFill>
              <a:latin typeface="Arial"/>
              <a:ea typeface="Arial"/>
              <a:cs typeface="Arial"/>
              <a:sym typeface="Arial"/>
            </a:endParaRPr>
          </a:p>
          <a:p>
            <a:pPr indent="-71436">
              <a:buClr>
                <a:srgbClr val="000000"/>
              </a:buClr>
              <a:buSzPts val="1050"/>
              <a:buFont typeface="Arial"/>
              <a:buChar char="•"/>
            </a:pPr>
            <a:r>
              <a:rPr lang="en-US" sz="1125" dirty="0">
                <a:solidFill>
                  <a:srgbClr val="000000"/>
                </a:solidFill>
                <a:latin typeface="Arial"/>
                <a:ea typeface="Arial"/>
                <a:cs typeface="Arial"/>
                <a:sym typeface="Arial"/>
              </a:rPr>
              <a:t>Develop and implement novel anomaly detection methodologies using </a:t>
            </a:r>
            <a:r>
              <a:rPr lang="en-US" sz="1125" dirty="0" err="1">
                <a:solidFill>
                  <a:srgbClr val="000000"/>
                </a:solidFill>
                <a:latin typeface="Arial"/>
                <a:ea typeface="Arial"/>
                <a:cs typeface="Arial"/>
                <a:sym typeface="Arial"/>
              </a:rPr>
              <a:t>TransGAN</a:t>
            </a:r>
            <a:r>
              <a:rPr lang="en-US" sz="1125" dirty="0">
                <a:solidFill>
                  <a:srgbClr val="000000"/>
                </a:solidFill>
                <a:latin typeface="Arial"/>
                <a:ea typeface="Arial"/>
                <a:cs typeface="Arial"/>
                <a:sym typeface="Arial"/>
              </a:rPr>
              <a:t>-generated images, focusing on enhancing accuracy and robustness.</a:t>
            </a:r>
            <a:endParaRPr sz="1929" dirty="0"/>
          </a:p>
          <a:p>
            <a:pPr>
              <a:buClr>
                <a:schemeClr val="dk1"/>
              </a:buClr>
              <a:buSzPts val="1050"/>
            </a:pPr>
            <a:endParaRPr sz="1125" dirty="0">
              <a:solidFill>
                <a:srgbClr val="000000"/>
              </a:solidFill>
              <a:latin typeface="Arial"/>
              <a:ea typeface="Arial"/>
              <a:cs typeface="Arial"/>
              <a:sym typeface="Arial"/>
            </a:endParaRPr>
          </a:p>
          <a:p>
            <a:pPr indent="-71436">
              <a:buClr>
                <a:srgbClr val="000000"/>
              </a:buClr>
              <a:buSzPts val="1050"/>
              <a:buFont typeface="Arial"/>
              <a:buChar char="•"/>
            </a:pPr>
            <a:r>
              <a:rPr lang="en-US" sz="1125" dirty="0">
                <a:solidFill>
                  <a:srgbClr val="000000"/>
                </a:solidFill>
                <a:latin typeface="Arial"/>
                <a:ea typeface="Arial"/>
                <a:cs typeface="Arial"/>
                <a:sym typeface="Arial"/>
              </a:rPr>
              <a:t>Optimize anomaly detection algorithms to achieve high accuracy and efficiency while ensuring scalability and resource efficiency</a:t>
            </a:r>
            <a:r>
              <a:rPr lang="en-US" sz="1125" dirty="0"/>
              <a:t>.</a:t>
            </a:r>
            <a:endParaRPr sz="1929" dirty="0"/>
          </a:p>
          <a:p>
            <a:endParaRPr sz="1125" dirty="0">
              <a:solidFill>
                <a:srgbClr val="000000"/>
              </a:solidFill>
              <a:latin typeface="Arial"/>
              <a:ea typeface="Arial"/>
              <a:cs typeface="Arial"/>
              <a:sym typeface="Arial"/>
            </a:endParaRPr>
          </a:p>
          <a:p>
            <a:pPr indent="-71436">
              <a:buClr>
                <a:srgbClr val="000000"/>
              </a:buClr>
              <a:buSzPts val="1050"/>
              <a:buFont typeface="Arial"/>
              <a:buChar char="•"/>
            </a:pPr>
            <a:r>
              <a:rPr lang="en-US" sz="1125" dirty="0">
                <a:solidFill>
                  <a:srgbClr val="000000"/>
                </a:solidFill>
                <a:latin typeface="Arial"/>
                <a:ea typeface="Arial"/>
                <a:cs typeface="Arial"/>
                <a:sym typeface="Arial"/>
              </a:rPr>
              <a:t>Assess the potential real-world applications of </a:t>
            </a:r>
            <a:r>
              <a:rPr lang="en-US" sz="1125" dirty="0" err="1">
                <a:solidFill>
                  <a:srgbClr val="000000"/>
                </a:solidFill>
                <a:latin typeface="Arial"/>
                <a:ea typeface="Arial"/>
                <a:cs typeface="Arial"/>
                <a:sym typeface="Arial"/>
              </a:rPr>
              <a:t>TransGAN</a:t>
            </a:r>
            <a:r>
              <a:rPr lang="en-US" sz="1125" dirty="0">
                <a:solidFill>
                  <a:srgbClr val="000000"/>
                </a:solidFill>
                <a:latin typeface="Arial"/>
                <a:ea typeface="Arial"/>
                <a:cs typeface="Arial"/>
                <a:sym typeface="Arial"/>
              </a:rPr>
              <a:t>-based anomaly detection across industries, analyzing its effectiveness in practical scenarios</a:t>
            </a:r>
            <a:r>
              <a:rPr lang="en-US" sz="1125" dirty="0"/>
              <a:t>.</a:t>
            </a:r>
            <a:endParaRPr sz="1929" dirty="0"/>
          </a:p>
          <a:p>
            <a:endParaRPr sz="1125" dirty="0">
              <a:solidFill>
                <a:srgbClr val="231F20"/>
              </a:solidFill>
              <a:latin typeface="Arial"/>
              <a:ea typeface="Arial"/>
              <a:cs typeface="Arial"/>
              <a:sym typeface="Arial"/>
            </a:endParaRPr>
          </a:p>
          <a:p>
            <a:r>
              <a:rPr lang="en-US" sz="1125" b="1" dirty="0">
                <a:solidFill>
                  <a:srgbClr val="0070C0"/>
                </a:solidFill>
                <a:latin typeface="Arial"/>
                <a:ea typeface="Arial"/>
                <a:cs typeface="Arial"/>
                <a:sym typeface="Arial"/>
              </a:rPr>
              <a:t>SCOPE OF THE PROJECT</a:t>
            </a:r>
            <a:endParaRPr sz="1929" dirty="0"/>
          </a:p>
          <a:p>
            <a:endParaRPr sz="1125" b="1" dirty="0">
              <a:solidFill>
                <a:srgbClr val="0070C0"/>
              </a:solidFill>
              <a:latin typeface="Arial"/>
              <a:ea typeface="Arial"/>
              <a:cs typeface="Arial"/>
              <a:sym typeface="Arial"/>
            </a:endParaRPr>
          </a:p>
          <a:p>
            <a:pPr algn="just"/>
            <a:r>
              <a:rPr lang="en-US" sz="1125" dirty="0">
                <a:solidFill>
                  <a:srgbClr val="231F20"/>
                </a:solidFill>
                <a:latin typeface="Arial"/>
                <a:ea typeface="Arial"/>
                <a:cs typeface="Arial"/>
                <a:sym typeface="Arial"/>
              </a:rPr>
              <a:t>The scope of this project is to leverage </a:t>
            </a:r>
            <a:r>
              <a:rPr lang="en-US" sz="1125" dirty="0" err="1">
                <a:solidFill>
                  <a:srgbClr val="231F20"/>
                </a:solidFill>
                <a:latin typeface="Arial"/>
                <a:ea typeface="Arial"/>
                <a:cs typeface="Arial"/>
                <a:sym typeface="Arial"/>
              </a:rPr>
              <a:t>TransGAN</a:t>
            </a:r>
            <a:r>
              <a:rPr lang="en-US" sz="1125" dirty="0">
                <a:solidFill>
                  <a:srgbClr val="231F20"/>
                </a:solidFill>
                <a:latin typeface="Arial"/>
                <a:ea typeface="Arial"/>
                <a:cs typeface="Arial"/>
                <a:sym typeface="Arial"/>
              </a:rPr>
              <a:t> for anomaly detection in image datasets, focusing on developing innovative methodologies, optimizing performance, and evaluating real-world applicability. Through meticulous analysis and documentation, it seeks to contribute to advancing anomaly detection research.</a:t>
            </a:r>
            <a:endParaRPr sz="1125" b="1" dirty="0">
              <a:solidFill>
                <a:srgbClr val="0070C0"/>
              </a:solidFill>
              <a:latin typeface="Arial"/>
              <a:ea typeface="Arial"/>
              <a:cs typeface="Arial"/>
              <a:sym typeface="Arial"/>
            </a:endParaRPr>
          </a:p>
        </p:txBody>
      </p:sp>
      <p:sp>
        <p:nvSpPr>
          <p:cNvPr id="92" name="Google Shape;92;p1"/>
          <p:cNvSpPr txBox="1"/>
          <p:nvPr/>
        </p:nvSpPr>
        <p:spPr>
          <a:xfrm>
            <a:off x="6928456" y="1391952"/>
            <a:ext cx="4406786" cy="8780748"/>
          </a:xfrm>
          <a:prstGeom prst="rect">
            <a:avLst/>
          </a:prstGeom>
          <a:noFill/>
          <a:ln w="9525" cap="flat" cmpd="sng">
            <a:solidFill>
              <a:srgbClr val="92AAEA"/>
            </a:solidFill>
            <a:prstDash val="solid"/>
            <a:miter lim="800000"/>
            <a:headEnd type="none" w="sm" len="sm"/>
            <a:tailEnd type="none" w="sm" len="sm"/>
          </a:ln>
        </p:spPr>
        <p:txBody>
          <a:bodyPr spcFirstLastPara="1" wrap="square" lIns="97955" tIns="48964" rIns="97955" bIns="48964" anchor="t" anchorCtr="0">
            <a:spAutoFit/>
          </a:bodyPr>
          <a:lstStyle/>
          <a:p>
            <a:pPr marR="37688" algn="just"/>
            <a:endParaRPr sz="1250" b="1" dirty="0">
              <a:solidFill>
                <a:srgbClr val="0070C0"/>
              </a:solidFill>
              <a:latin typeface="Arial"/>
              <a:ea typeface="Arial"/>
              <a:cs typeface="Arial"/>
              <a:sym typeface="Arial"/>
            </a:endParaRPr>
          </a:p>
          <a:p>
            <a:pPr marR="37688" algn="just"/>
            <a:r>
              <a:rPr lang="en-US" sz="1250" b="1" dirty="0">
                <a:solidFill>
                  <a:srgbClr val="0070C0"/>
                </a:solidFill>
                <a:latin typeface="Arial"/>
                <a:ea typeface="Arial"/>
                <a:cs typeface="Arial"/>
                <a:sym typeface="Arial"/>
              </a:rPr>
              <a:t>METHODOLOGY</a:t>
            </a:r>
            <a:endParaRPr sz="1929" dirty="0"/>
          </a:p>
          <a:p>
            <a:pPr marR="37688" algn="just"/>
            <a:endParaRPr sz="1250" b="1" dirty="0">
              <a:solidFill>
                <a:srgbClr val="0070C0"/>
              </a:solidFill>
              <a:latin typeface="Arial"/>
              <a:ea typeface="Arial"/>
              <a:cs typeface="Arial"/>
              <a:sym typeface="Arial"/>
            </a:endParaRPr>
          </a:p>
          <a:p>
            <a:pPr algn="just"/>
            <a:r>
              <a:rPr lang="en-IN" sz="1125" dirty="0">
                <a:solidFill>
                  <a:srgbClr val="231F20"/>
                </a:solidFill>
                <a:latin typeface="Arial"/>
                <a:ea typeface="Arial"/>
                <a:cs typeface="Arial"/>
                <a:sym typeface="Arial"/>
              </a:rPr>
              <a:t>We use two different approaches for two datasets using the same model. For </a:t>
            </a:r>
            <a:r>
              <a:rPr lang="en-IN" sz="1125" dirty="0" err="1">
                <a:solidFill>
                  <a:srgbClr val="231F20"/>
                </a:solidFill>
                <a:latin typeface="Arial"/>
                <a:ea typeface="Arial"/>
                <a:cs typeface="Arial"/>
                <a:sym typeface="Arial"/>
              </a:rPr>
              <a:t>MVTec</a:t>
            </a:r>
            <a:r>
              <a:rPr lang="en-IN" sz="1125" dirty="0">
                <a:solidFill>
                  <a:srgbClr val="231F20"/>
                </a:solidFill>
                <a:latin typeface="Arial"/>
                <a:ea typeface="Arial"/>
                <a:cs typeface="Arial"/>
                <a:sym typeface="Arial"/>
              </a:rPr>
              <a:t>-AD dataset we use latent space mapping. While for CIFAR-10 we employ usage of two discriminators and different losses for anomaly classification.</a:t>
            </a:r>
            <a:endParaRPr sz="1929" dirty="0"/>
          </a:p>
          <a:p>
            <a:pPr algn="just">
              <a:spcBef>
                <a:spcPts val="1286"/>
              </a:spcBef>
            </a:pPr>
            <a:r>
              <a:rPr lang="en-US" sz="1125" b="1" dirty="0">
                <a:solidFill>
                  <a:srgbClr val="0070C0"/>
                </a:solidFill>
                <a:latin typeface="Arial"/>
                <a:ea typeface="Arial"/>
                <a:cs typeface="Arial"/>
                <a:sym typeface="Arial"/>
              </a:rPr>
              <a:t>ARCHITECTURE</a:t>
            </a:r>
          </a:p>
          <a:p>
            <a:pPr algn="just">
              <a:spcBef>
                <a:spcPts val="1286"/>
              </a:spcBef>
            </a:pPr>
            <a:endParaRPr lang="en-IN" sz="1125" b="1" dirty="0">
              <a:solidFill>
                <a:srgbClr val="0070C0"/>
              </a:solidFill>
              <a:latin typeface="Arial"/>
              <a:ea typeface="Arial"/>
              <a:cs typeface="Arial"/>
              <a:sym typeface="Arial"/>
            </a:endParaRPr>
          </a:p>
          <a:p>
            <a:pPr algn="just">
              <a:spcBef>
                <a:spcPts val="1286"/>
              </a:spcBef>
            </a:pPr>
            <a:endParaRPr sz="1125" b="1" dirty="0">
              <a:solidFill>
                <a:srgbClr val="0070C0"/>
              </a:solidFill>
              <a:latin typeface="Arial"/>
              <a:ea typeface="Arial"/>
              <a:cs typeface="Arial"/>
              <a:sym typeface="Arial"/>
            </a:endParaRPr>
          </a:p>
          <a:p>
            <a:pPr algn="just">
              <a:spcBef>
                <a:spcPts val="1286"/>
              </a:spcBef>
            </a:pPr>
            <a:endParaRPr lang="en-IN" sz="1125" b="1" dirty="0">
              <a:solidFill>
                <a:srgbClr val="0070C0"/>
              </a:solidFill>
            </a:endParaRPr>
          </a:p>
          <a:p>
            <a:pPr algn="just">
              <a:spcBef>
                <a:spcPts val="1286"/>
              </a:spcBef>
            </a:pPr>
            <a:r>
              <a:rPr lang="en-US" sz="1125" b="1" dirty="0">
                <a:solidFill>
                  <a:srgbClr val="0070C0"/>
                </a:solidFill>
                <a:latin typeface="Arial"/>
                <a:ea typeface="Arial"/>
                <a:cs typeface="Arial"/>
                <a:sym typeface="Arial"/>
              </a:rPr>
              <a:t> </a:t>
            </a:r>
            <a:endParaRPr lang="en-IN" sz="1929" dirty="0"/>
          </a:p>
          <a:p>
            <a:pPr algn="just"/>
            <a:endParaRPr lang="en-IN" sz="1125" b="1" dirty="0">
              <a:solidFill>
                <a:srgbClr val="0070C0"/>
              </a:solidFill>
              <a:latin typeface="Arial"/>
              <a:ea typeface="Arial"/>
              <a:cs typeface="Arial"/>
              <a:sym typeface="Arial"/>
            </a:endParaRPr>
          </a:p>
          <a:p>
            <a:pPr algn="just"/>
            <a:endParaRPr lang="en-IN" sz="1125" b="1" dirty="0">
              <a:solidFill>
                <a:srgbClr val="0070C0"/>
              </a:solidFill>
              <a:latin typeface="Arial"/>
              <a:ea typeface="Arial"/>
              <a:cs typeface="Arial"/>
              <a:sym typeface="Arial"/>
            </a:endParaRPr>
          </a:p>
          <a:p>
            <a:pPr algn="just"/>
            <a:endParaRPr lang="en-IN" sz="1125" dirty="0">
              <a:solidFill>
                <a:srgbClr val="231F20"/>
              </a:solidFill>
              <a:latin typeface="Arial"/>
              <a:ea typeface="Arial"/>
              <a:cs typeface="Arial"/>
              <a:sym typeface="Arial"/>
            </a:endParaRPr>
          </a:p>
          <a:p>
            <a:pPr algn="just"/>
            <a:endParaRPr lang="en-IN" sz="1125" dirty="0">
              <a:solidFill>
                <a:srgbClr val="231F20"/>
              </a:solidFill>
              <a:latin typeface="Arial"/>
              <a:ea typeface="Arial"/>
              <a:cs typeface="Arial"/>
              <a:sym typeface="Arial"/>
            </a:endParaRPr>
          </a:p>
          <a:p>
            <a:pPr algn="just"/>
            <a:endParaRPr lang="en-IN" sz="1125" dirty="0">
              <a:solidFill>
                <a:srgbClr val="231F20"/>
              </a:solidFill>
              <a:latin typeface="Arial"/>
              <a:ea typeface="Arial"/>
              <a:cs typeface="Arial"/>
              <a:sym typeface="Arial"/>
            </a:endParaRPr>
          </a:p>
          <a:p>
            <a:pPr algn="just"/>
            <a:endParaRPr lang="en-IN" sz="1125" dirty="0">
              <a:solidFill>
                <a:srgbClr val="231F20"/>
              </a:solidFill>
              <a:latin typeface="Arial"/>
              <a:ea typeface="Arial"/>
              <a:cs typeface="Arial"/>
              <a:sym typeface="Arial"/>
            </a:endParaRPr>
          </a:p>
          <a:p>
            <a:pPr algn="just"/>
            <a:endParaRPr lang="en-IN" sz="1125" dirty="0">
              <a:solidFill>
                <a:srgbClr val="231F20"/>
              </a:solidFill>
            </a:endParaRPr>
          </a:p>
          <a:p>
            <a:pPr algn="just"/>
            <a:endParaRPr lang="en-IN" sz="1125" dirty="0">
              <a:solidFill>
                <a:srgbClr val="231F20"/>
              </a:solidFill>
            </a:endParaRPr>
          </a:p>
          <a:p>
            <a:pPr algn="just"/>
            <a:r>
              <a:rPr lang="en-IN" sz="1125" dirty="0">
                <a:solidFill>
                  <a:srgbClr val="231F20"/>
                </a:solidFill>
              </a:rPr>
              <a:t>We use this </a:t>
            </a:r>
            <a:r>
              <a:rPr lang="en-IN" sz="1125" dirty="0" err="1">
                <a:solidFill>
                  <a:srgbClr val="231F20"/>
                </a:solidFill>
              </a:rPr>
              <a:t>transGAN</a:t>
            </a:r>
            <a:r>
              <a:rPr lang="en-IN" sz="1125" dirty="0">
                <a:solidFill>
                  <a:srgbClr val="231F20"/>
                </a:solidFill>
              </a:rPr>
              <a:t> architecture for both the datasets as explained before. We train the dataset on this model to generate realistic images. Now for </a:t>
            </a:r>
            <a:r>
              <a:rPr lang="en-IN" sz="1125" dirty="0" err="1">
                <a:solidFill>
                  <a:srgbClr val="231F20"/>
                </a:solidFill>
              </a:rPr>
              <a:t>MVTec</a:t>
            </a:r>
            <a:r>
              <a:rPr lang="en-IN" sz="1125" dirty="0">
                <a:solidFill>
                  <a:srgbClr val="231F20"/>
                </a:solidFill>
              </a:rPr>
              <a:t>-AD we use this trained model on test images and use reconstruction and discriminator loss to classify anomalous and normal images.</a:t>
            </a:r>
          </a:p>
          <a:p>
            <a:pPr algn="just"/>
            <a:endParaRPr lang="en-IN" sz="1125" dirty="0">
              <a:solidFill>
                <a:srgbClr val="231F20"/>
              </a:solidFill>
            </a:endParaRPr>
          </a:p>
          <a:p>
            <a:pPr algn="just"/>
            <a:endParaRPr lang="en-IN" sz="1125" dirty="0">
              <a:solidFill>
                <a:srgbClr val="231F20"/>
              </a:solidFill>
            </a:endParaRPr>
          </a:p>
          <a:p>
            <a:pPr algn="just"/>
            <a:r>
              <a:rPr lang="en-IN" sz="1125" dirty="0">
                <a:solidFill>
                  <a:srgbClr val="231F20"/>
                </a:solidFill>
              </a:rPr>
              <a:t>In case of CIFAR-10 dataset we make use of the given system flow where we use two discriminator and a combination of multiple losses to classify an image as anomalous or normal.</a:t>
            </a: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a:p>
            <a:pPr algn="just"/>
            <a:endParaRPr lang="en-IN" sz="1125" dirty="0">
              <a:solidFill>
                <a:srgbClr val="231F20"/>
              </a:solidFill>
            </a:endParaRPr>
          </a:p>
        </p:txBody>
      </p:sp>
      <p:graphicFrame>
        <p:nvGraphicFramePr>
          <p:cNvPr id="94" name="Google Shape;94;p1"/>
          <p:cNvGraphicFramePr/>
          <p:nvPr>
            <p:extLst>
              <p:ext uri="{D42A27DB-BD31-4B8C-83A1-F6EECF244321}">
                <p14:modId xmlns:p14="http://schemas.microsoft.com/office/powerpoint/2010/main" val="3593022258"/>
              </p:ext>
            </p:extLst>
          </p:nvPr>
        </p:nvGraphicFramePr>
        <p:xfrm>
          <a:off x="11904311" y="1866900"/>
          <a:ext cx="3506947" cy="2066151"/>
        </p:xfrm>
        <a:graphic>
          <a:graphicData uri="http://schemas.openxmlformats.org/drawingml/2006/table">
            <a:tbl>
              <a:tblPr firstRow="1" bandRow="1">
                <a:noFill/>
                <a:tableStyleId>{2D6517B2-53E5-44A5-B0F4-53298D9B06D0}</a:tableStyleId>
              </a:tblPr>
              <a:tblGrid>
                <a:gridCol w="1753473">
                  <a:extLst>
                    <a:ext uri="{9D8B030D-6E8A-4147-A177-3AD203B41FA5}">
                      <a16:colId xmlns:a16="http://schemas.microsoft.com/office/drawing/2014/main" val="20000"/>
                    </a:ext>
                  </a:extLst>
                </a:gridCol>
                <a:gridCol w="675783">
                  <a:extLst>
                    <a:ext uri="{9D8B030D-6E8A-4147-A177-3AD203B41FA5}">
                      <a16:colId xmlns:a16="http://schemas.microsoft.com/office/drawing/2014/main" val="20001"/>
                    </a:ext>
                  </a:extLst>
                </a:gridCol>
                <a:gridCol w="1077691">
                  <a:extLst>
                    <a:ext uri="{9D8B030D-6E8A-4147-A177-3AD203B41FA5}">
                      <a16:colId xmlns:a16="http://schemas.microsoft.com/office/drawing/2014/main" val="1060615193"/>
                    </a:ext>
                  </a:extLst>
                </a:gridCol>
              </a:tblGrid>
              <a:tr h="391896">
                <a:tc>
                  <a:txBody>
                    <a:bodyPr/>
                    <a:lstStyle/>
                    <a:p>
                      <a:pPr marL="0" marR="0" lvl="0" indent="0" algn="l" rtl="0">
                        <a:spcBef>
                          <a:spcPts val="0"/>
                        </a:spcBef>
                        <a:spcAft>
                          <a:spcPts val="0"/>
                        </a:spcAft>
                        <a:buNone/>
                      </a:pPr>
                      <a:r>
                        <a:rPr lang="en-US" sz="1100" u="none" strike="noStrike" cap="none" dirty="0"/>
                        <a:t>Algorithm</a:t>
                      </a:r>
                      <a:endParaRPr sz="1900" dirty="0"/>
                    </a:p>
                  </a:txBody>
                  <a:tcPr marL="97982" marR="97982" marT="48991" marB="48991"/>
                </a:tc>
                <a:tc gridSpan="2">
                  <a:txBody>
                    <a:bodyPr/>
                    <a:lstStyle/>
                    <a:p>
                      <a:pPr marL="0" marR="0" lvl="0" indent="0" algn="l" rtl="0">
                        <a:spcBef>
                          <a:spcPts val="0"/>
                        </a:spcBef>
                        <a:spcAft>
                          <a:spcPts val="0"/>
                        </a:spcAft>
                        <a:buNone/>
                      </a:pPr>
                      <a:r>
                        <a:rPr lang="en-IN" sz="1900" dirty="0"/>
                        <a:t>Result</a:t>
                      </a:r>
                      <a:endParaRPr sz="1900" dirty="0"/>
                    </a:p>
                  </a:txBody>
                  <a:tcPr marL="97982" marR="97982" marT="48991" marB="48991"/>
                </a:tc>
                <a:tc hMerge="1">
                  <a:txBody>
                    <a:bodyPr/>
                    <a:lstStyle/>
                    <a:p>
                      <a:endParaRPr lang="en-IN"/>
                    </a:p>
                  </a:txBody>
                  <a:tcPr/>
                </a:tc>
                <a:extLst>
                  <a:ext uri="{0D108BD9-81ED-4DB2-BD59-A6C34878D82A}">
                    <a16:rowId xmlns:a16="http://schemas.microsoft.com/office/drawing/2014/main" val="10000"/>
                  </a:ext>
                </a:extLst>
              </a:tr>
              <a:tr h="489868">
                <a:tc rowSpan="2">
                  <a:txBody>
                    <a:bodyPr/>
                    <a:lstStyle/>
                    <a:p>
                      <a:pPr marL="0" marR="0" lvl="0" indent="0" algn="l" rtl="0">
                        <a:spcBef>
                          <a:spcPts val="0"/>
                        </a:spcBef>
                        <a:spcAft>
                          <a:spcPts val="0"/>
                        </a:spcAft>
                        <a:buNone/>
                      </a:pPr>
                      <a:r>
                        <a:rPr lang="en-US" sz="1300" b="0" i="0" dirty="0">
                          <a:solidFill>
                            <a:schemeClr val="dk1"/>
                          </a:solidFill>
                          <a:latin typeface="Times New Roman"/>
                          <a:ea typeface="Times New Roman"/>
                          <a:cs typeface="Times New Roman"/>
                          <a:sym typeface="Times New Roman"/>
                        </a:rPr>
                        <a:t>Latent Space Mapping</a:t>
                      </a:r>
                    </a:p>
                    <a:p>
                      <a:pPr marL="0" marR="0" lvl="0" indent="0" algn="l" rtl="0">
                        <a:spcBef>
                          <a:spcPts val="0"/>
                        </a:spcBef>
                        <a:spcAft>
                          <a:spcPts val="0"/>
                        </a:spcAft>
                        <a:buNone/>
                      </a:pPr>
                      <a:r>
                        <a:rPr lang="en-US" sz="1300" b="0" i="0" dirty="0">
                          <a:solidFill>
                            <a:schemeClr val="dk1"/>
                          </a:solidFill>
                          <a:latin typeface="Times New Roman"/>
                          <a:cs typeface="Times New Roman"/>
                          <a:sym typeface="Times New Roman"/>
                        </a:rPr>
                        <a:t>(Accuracy)</a:t>
                      </a:r>
                      <a:endParaRPr sz="1300" dirty="0"/>
                    </a:p>
                  </a:txBody>
                  <a:tcPr marL="97982" marR="97982" marT="48991" marB="48991"/>
                </a:tc>
                <a:tc>
                  <a:txBody>
                    <a:bodyPr/>
                    <a:lstStyle/>
                    <a:p>
                      <a:pPr marL="0" marR="0" lvl="0" indent="0" algn="l" rtl="0">
                        <a:spcBef>
                          <a:spcPts val="0"/>
                        </a:spcBef>
                        <a:spcAft>
                          <a:spcPts val="0"/>
                        </a:spcAft>
                        <a:buNone/>
                      </a:pPr>
                      <a:r>
                        <a:rPr lang="en-US" sz="1300" dirty="0"/>
                        <a:t>Good Images</a:t>
                      </a:r>
                      <a:endParaRPr sz="1900" dirty="0"/>
                    </a:p>
                  </a:txBody>
                  <a:tcPr marL="97982" marR="97982" marT="48991" marB="48991"/>
                </a:tc>
                <a:tc>
                  <a:txBody>
                    <a:bodyPr/>
                    <a:lstStyle/>
                    <a:p>
                      <a:pPr marL="0" marR="0" lvl="0" indent="0" algn="l" rtl="0">
                        <a:spcBef>
                          <a:spcPts val="0"/>
                        </a:spcBef>
                        <a:spcAft>
                          <a:spcPts val="0"/>
                        </a:spcAft>
                        <a:buNone/>
                      </a:pPr>
                      <a:r>
                        <a:rPr lang="en-IN" sz="1300" dirty="0"/>
                        <a:t>Anomalous Images</a:t>
                      </a:r>
                      <a:endParaRPr sz="1300" dirty="0"/>
                    </a:p>
                  </a:txBody>
                  <a:tcPr marL="97982" marR="97982" marT="48991" marB="48991"/>
                </a:tc>
                <a:extLst>
                  <a:ext uri="{0D108BD9-81ED-4DB2-BD59-A6C34878D82A}">
                    <a16:rowId xmlns:a16="http://schemas.microsoft.com/office/drawing/2014/main" val="10001"/>
                  </a:ext>
                </a:extLst>
              </a:tr>
              <a:tr h="685811">
                <a:tc vMerge="1">
                  <a:txBody>
                    <a:bodyPr/>
                    <a:lstStyle/>
                    <a:p>
                      <a:endParaRPr lang="en-IN"/>
                    </a:p>
                  </a:txBody>
                  <a:tcPr/>
                </a:tc>
                <a:tc>
                  <a:txBody>
                    <a:bodyPr/>
                    <a:lstStyle/>
                    <a:p>
                      <a:pPr marL="0" marR="0" lvl="0" indent="0" algn="l" rtl="0">
                        <a:spcBef>
                          <a:spcPts val="0"/>
                        </a:spcBef>
                        <a:spcAft>
                          <a:spcPts val="0"/>
                        </a:spcAft>
                        <a:buNone/>
                      </a:pPr>
                      <a:r>
                        <a:rPr lang="en-IN" sz="1900" dirty="0"/>
                        <a:t>0.89</a:t>
                      </a:r>
                      <a:endParaRPr sz="1900" dirty="0"/>
                    </a:p>
                  </a:txBody>
                  <a:tcPr marL="97982" marR="97982" marT="48991" marB="48991"/>
                </a:tc>
                <a:tc>
                  <a:txBody>
                    <a:bodyPr/>
                    <a:lstStyle/>
                    <a:p>
                      <a:pPr marL="0" marR="0" lvl="0" indent="0" algn="l" rtl="0">
                        <a:spcBef>
                          <a:spcPts val="0"/>
                        </a:spcBef>
                        <a:spcAft>
                          <a:spcPts val="0"/>
                        </a:spcAft>
                        <a:buNone/>
                      </a:pPr>
                      <a:r>
                        <a:rPr lang="en-IN" sz="1900" dirty="0"/>
                        <a:t>0.6</a:t>
                      </a:r>
                      <a:endParaRPr sz="1900" dirty="0"/>
                    </a:p>
                  </a:txBody>
                  <a:tcPr marL="97982" marR="97982" marT="48991" marB="48991"/>
                </a:tc>
                <a:extLst>
                  <a:ext uri="{0D108BD9-81ED-4DB2-BD59-A6C34878D82A}">
                    <a16:rowId xmlns:a16="http://schemas.microsoft.com/office/drawing/2014/main" val="3969368971"/>
                  </a:ext>
                </a:extLst>
              </a:tr>
              <a:tr h="489868">
                <a:tc>
                  <a:txBody>
                    <a:bodyPr/>
                    <a:lstStyle/>
                    <a:p>
                      <a:pPr marL="0" marR="0" lvl="0" indent="0" algn="l" rtl="0">
                        <a:spcBef>
                          <a:spcPts val="0"/>
                        </a:spcBef>
                        <a:spcAft>
                          <a:spcPts val="0"/>
                        </a:spcAft>
                        <a:buNone/>
                      </a:pPr>
                      <a:r>
                        <a:rPr lang="en-US" sz="1300" dirty="0"/>
                        <a:t>2Discrimator approach (AUROC)</a:t>
                      </a:r>
                      <a:endParaRPr sz="1900" dirty="0"/>
                    </a:p>
                  </a:txBody>
                  <a:tcPr marL="97982" marR="97982" marT="48991" marB="48991"/>
                </a:tc>
                <a:tc gridSpan="2">
                  <a:txBody>
                    <a:bodyPr/>
                    <a:lstStyle/>
                    <a:p>
                      <a:pPr marL="0" marR="0" lvl="0" indent="0" algn="l" rtl="0">
                        <a:spcBef>
                          <a:spcPts val="0"/>
                        </a:spcBef>
                        <a:spcAft>
                          <a:spcPts val="0"/>
                        </a:spcAft>
                        <a:buNone/>
                      </a:pPr>
                      <a:r>
                        <a:rPr lang="en-US" sz="1300" dirty="0"/>
                        <a:t>0.79</a:t>
                      </a:r>
                      <a:endParaRPr sz="1900" dirty="0"/>
                    </a:p>
                  </a:txBody>
                  <a:tcPr marL="97982" marR="97982" marT="48991" marB="48991"/>
                </a:tc>
                <a:tc hMerge="1">
                  <a:txBody>
                    <a:bodyPr/>
                    <a:lstStyle/>
                    <a:p>
                      <a:endParaRPr lang="en-IN"/>
                    </a:p>
                  </a:txBody>
                  <a:tcPr/>
                </a:tc>
                <a:extLst>
                  <a:ext uri="{0D108BD9-81ED-4DB2-BD59-A6C34878D82A}">
                    <a16:rowId xmlns:a16="http://schemas.microsoft.com/office/drawing/2014/main" val="10002"/>
                  </a:ext>
                </a:extLst>
              </a:tr>
            </a:tbl>
          </a:graphicData>
        </a:graphic>
      </p:graphicFrame>
      <p:pic>
        <p:nvPicPr>
          <p:cNvPr id="5" name="Picture 4">
            <a:extLst>
              <a:ext uri="{FF2B5EF4-FFF2-40B4-BE49-F238E27FC236}">
                <a16:creationId xmlns:a16="http://schemas.microsoft.com/office/drawing/2014/main" id="{F4A121B6-A462-1647-8BA7-C7B05126816B}"/>
              </a:ext>
            </a:extLst>
          </p:cNvPr>
          <p:cNvPicPr>
            <a:picLocks noChangeAspect="1"/>
          </p:cNvPicPr>
          <p:nvPr/>
        </p:nvPicPr>
        <p:blipFill rotWithShape="1">
          <a:blip r:embed="rId4"/>
          <a:srcRect l="4969" r="3479"/>
          <a:stretch/>
        </p:blipFill>
        <p:spPr>
          <a:xfrm>
            <a:off x="7037271" y="3280845"/>
            <a:ext cx="4189155" cy="2005196"/>
          </a:xfrm>
          <a:prstGeom prst="rect">
            <a:avLst/>
          </a:prstGeom>
        </p:spPr>
      </p:pic>
      <p:pic>
        <p:nvPicPr>
          <p:cNvPr id="7" name="Picture 6">
            <a:extLst>
              <a:ext uri="{FF2B5EF4-FFF2-40B4-BE49-F238E27FC236}">
                <a16:creationId xmlns:a16="http://schemas.microsoft.com/office/drawing/2014/main" id="{F6BE5F48-5866-C078-633C-A27DF0ACC6C2}"/>
              </a:ext>
            </a:extLst>
          </p:cNvPr>
          <p:cNvPicPr>
            <a:picLocks noChangeAspect="1"/>
          </p:cNvPicPr>
          <p:nvPr/>
        </p:nvPicPr>
        <p:blipFill rotWithShape="1">
          <a:blip r:embed="rId5"/>
          <a:srcRect t="2162"/>
          <a:stretch/>
        </p:blipFill>
        <p:spPr>
          <a:xfrm>
            <a:off x="7114191" y="7707138"/>
            <a:ext cx="4059619" cy="1918332"/>
          </a:xfrm>
          <a:prstGeom prst="rect">
            <a:avLst/>
          </a:prstGeom>
        </p:spPr>
      </p:pic>
      <p:pic>
        <p:nvPicPr>
          <p:cNvPr id="2" name="Picture 1">
            <a:extLst>
              <a:ext uri="{FF2B5EF4-FFF2-40B4-BE49-F238E27FC236}">
                <a16:creationId xmlns:a16="http://schemas.microsoft.com/office/drawing/2014/main" id="{B7B8CBD5-FA85-75D8-CBFE-C2AEAD794D72}"/>
              </a:ext>
            </a:extLst>
          </p:cNvPr>
          <p:cNvPicPr>
            <a:picLocks noChangeAspect="1"/>
          </p:cNvPicPr>
          <p:nvPr/>
        </p:nvPicPr>
        <p:blipFill>
          <a:blip r:embed="rId6"/>
          <a:stretch>
            <a:fillRect/>
          </a:stretch>
        </p:blipFill>
        <p:spPr>
          <a:xfrm>
            <a:off x="13412755" y="39592"/>
            <a:ext cx="2589245" cy="1145271"/>
          </a:xfrm>
          <a:prstGeom prst="rect">
            <a:avLst/>
          </a:prstGeom>
        </p:spPr>
      </p:pic>
      <p:sp>
        <p:nvSpPr>
          <p:cNvPr id="3" name="TextBox 2">
            <a:extLst>
              <a:ext uri="{FF2B5EF4-FFF2-40B4-BE49-F238E27FC236}">
                <a16:creationId xmlns:a16="http://schemas.microsoft.com/office/drawing/2014/main" id="{AE8BD8E0-8A2D-F919-2AF7-4B3A0D87B383}"/>
              </a:ext>
            </a:extLst>
          </p:cNvPr>
          <p:cNvSpPr txBox="1"/>
          <p:nvPr/>
        </p:nvSpPr>
        <p:spPr>
          <a:xfrm>
            <a:off x="17221200" y="9403583"/>
            <a:ext cx="1752600" cy="707886"/>
          </a:xfrm>
          <a:prstGeom prst="rect">
            <a:avLst/>
          </a:prstGeom>
          <a:noFill/>
        </p:spPr>
        <p:txBody>
          <a:bodyPr wrap="square" rtlCol="0">
            <a:spAutoFit/>
          </a:bodyPr>
          <a:lstStyle/>
          <a:p>
            <a:r>
              <a:rPr lang="en-IN" sz="4000" b="1" dirty="0"/>
              <a:t>28</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55749"/>
            <a:ext cx="5771288" cy="2128788"/>
            <a:chOff x="0" y="-47625"/>
            <a:chExt cx="7695051" cy="2838385"/>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283838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Guide Approval</a:t>
              </a:r>
            </a:p>
          </p:txBody>
        </p:sp>
      </p:grpSp>
      <p:graphicFrame>
        <p:nvGraphicFramePr>
          <p:cNvPr id="5" name="Table 5"/>
          <p:cNvGraphicFramePr>
            <a:graphicFrameLocks noGrp="1"/>
          </p:cNvGraphicFramePr>
          <p:nvPr/>
        </p:nvGraphicFramePr>
        <p:xfrm>
          <a:off x="6169538" y="1638300"/>
          <a:ext cx="11317189" cy="16002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endParaRPr lang="en-US" sz="20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81DBE083-94C1-54AD-DD17-2CF1E91D10BA}"/>
              </a:ext>
            </a:extLst>
          </p:cNvPr>
          <p:cNvPicPr>
            <a:picLocks noChangeAspect="1"/>
          </p:cNvPicPr>
          <p:nvPr/>
        </p:nvPicPr>
        <p:blipFill>
          <a:blip r:embed="rId2"/>
          <a:srcRect t="22291"/>
          <a:stretch>
            <a:fillRect/>
          </a:stretch>
        </p:blipFill>
        <p:spPr>
          <a:xfrm>
            <a:off x="4856889" y="2476500"/>
            <a:ext cx="12801600" cy="5578271"/>
          </a:xfrm>
          <a:prstGeom prst="rect">
            <a:avLst/>
          </a:prstGeom>
        </p:spPr>
      </p:pic>
      <p:sp>
        <p:nvSpPr>
          <p:cNvPr id="6" name="TextBox 5">
            <a:extLst>
              <a:ext uri="{FF2B5EF4-FFF2-40B4-BE49-F238E27FC236}">
                <a16:creationId xmlns:a16="http://schemas.microsoft.com/office/drawing/2014/main" id="{E1845576-7DCC-CBA5-8DF8-AA67D33A79C8}"/>
              </a:ext>
            </a:extLst>
          </p:cNvPr>
          <p:cNvSpPr txBox="1"/>
          <p:nvPr/>
        </p:nvSpPr>
        <p:spPr>
          <a:xfrm>
            <a:off x="17221200" y="9403583"/>
            <a:ext cx="1752600" cy="707886"/>
          </a:xfrm>
          <a:prstGeom prst="rect">
            <a:avLst/>
          </a:prstGeom>
          <a:noFill/>
        </p:spPr>
        <p:txBody>
          <a:bodyPr wrap="square" rtlCol="0">
            <a:spAutoFit/>
          </a:bodyPr>
          <a:lstStyle/>
          <a:p>
            <a:r>
              <a:rPr lang="en-IN" sz="4000" b="1" dirty="0">
                <a:solidFill>
                  <a:schemeClr val="bg1"/>
                </a:solidFill>
              </a:rPr>
              <a:t>29</a:t>
            </a:r>
          </a:p>
        </p:txBody>
      </p:sp>
    </p:spTree>
    <p:extLst>
      <p:ext uri="{BB962C8B-B14F-4D97-AF65-F5344CB8AC3E}">
        <p14:creationId xmlns:p14="http://schemas.microsoft.com/office/powerpoint/2010/main" val="389569758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5000" r="-25000"/>
              </a:stretch>
            </a:blipFill>
          </p:spPr>
          <p:txBody>
            <a:bodyPr/>
            <a:lstStyle/>
            <a:p>
              <a:endParaRPr/>
            </a:p>
          </p:txBody>
        </p:sp>
      </p:grpSp>
      <p:sp>
        <p:nvSpPr>
          <p:cNvPr id="4" name="Freeform 4"/>
          <p:cNvSpPr/>
          <p:nvPr/>
        </p:nvSpPr>
        <p:spPr>
          <a:xfrm rot="-1066964">
            <a:off x="11855726" y="8241454"/>
            <a:ext cx="8212044" cy="4091091"/>
          </a:xfrm>
          <a:custGeom>
            <a:avLst/>
            <a:gdLst/>
            <a:ahLst/>
            <a:cxnLst/>
            <a:rect l="l" t="t" r="r" b="b"/>
            <a:pathLst>
              <a:path w="8212044" h="4091090">
                <a:moveTo>
                  <a:pt x="0" y="0"/>
                </a:moveTo>
                <a:lnTo>
                  <a:pt x="8212044" y="0"/>
                </a:lnTo>
                <a:lnTo>
                  <a:pt x="8212044" y="4091092"/>
                </a:lnTo>
                <a:lnTo>
                  <a:pt x="0" y="4091092"/>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a:p>
        </p:txBody>
      </p:sp>
      <p:sp>
        <p:nvSpPr>
          <p:cNvPr id="5" name="TextBox 5"/>
          <p:cNvSpPr txBox="1"/>
          <p:nvPr/>
        </p:nvSpPr>
        <p:spPr>
          <a:xfrm>
            <a:off x="9940983" y="1957409"/>
            <a:ext cx="7318317" cy="1064394"/>
          </a:xfrm>
          <a:prstGeom prst="rect">
            <a:avLst/>
          </a:prstGeom>
        </p:spPr>
        <p:txBody>
          <a:bodyPr lIns="0" tIns="0" rIns="0" bIns="0" rtlCol="0" anchor="t">
            <a:spAutoFit/>
          </a:bodyPr>
          <a:lstStyle/>
          <a:p>
            <a:pPr>
              <a:lnSpc>
                <a:spcPts val="8250"/>
              </a:lnSpc>
            </a:pPr>
            <a:r>
              <a:rPr lang="en-US" sz="7500">
                <a:solidFill>
                  <a:srgbClr val="2667FF"/>
                </a:solidFill>
                <a:latin typeface="Codec Pro Bold"/>
              </a:rPr>
              <a:t>INTRODUCTION</a:t>
            </a:r>
          </a:p>
        </p:txBody>
      </p:sp>
      <p:sp>
        <p:nvSpPr>
          <p:cNvPr id="6" name="TextBox 6"/>
          <p:cNvSpPr txBox="1"/>
          <p:nvPr/>
        </p:nvSpPr>
        <p:spPr>
          <a:xfrm>
            <a:off x="9144000" y="4926849"/>
            <a:ext cx="8308567" cy="1969642"/>
          </a:xfrm>
          <a:prstGeom prst="rect">
            <a:avLst/>
          </a:prstGeom>
        </p:spPr>
        <p:txBody>
          <a:bodyPr lIns="0" tIns="0" rIns="0" bIns="0" rtlCol="0" anchor="t">
            <a:spAutoFit/>
          </a:bodyPr>
          <a:lstStyle/>
          <a:p>
            <a:pPr algn="just">
              <a:lnSpc>
                <a:spcPts val="3940"/>
              </a:lnSpc>
            </a:pPr>
            <a:r>
              <a:rPr lang="en-US" sz="2814" dirty="0">
                <a:solidFill>
                  <a:srgbClr val="1B131B"/>
                </a:solidFill>
                <a:latin typeface="Codec Pro"/>
              </a:rPr>
              <a:t>This research proposes a novel approach to anomaly detection in images using a combination of transformers and Generative Adversarial Networks (GANs)</a:t>
            </a:r>
          </a:p>
        </p:txBody>
      </p:sp>
      <p:sp>
        <p:nvSpPr>
          <p:cNvPr id="7" name="TextBox 7"/>
          <p:cNvSpPr txBox="1"/>
          <p:nvPr/>
        </p:nvSpPr>
        <p:spPr>
          <a:xfrm>
            <a:off x="9940983"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a:hlinkClick r:id="rId6" action="ppaction://hlinksldjump"/>
              </a:rPr>
              <a:t>Back to Agenda</a:t>
            </a:r>
          </a:p>
        </p:txBody>
      </p:sp>
      <p:sp>
        <p:nvSpPr>
          <p:cNvPr id="8" name="TextBox 7">
            <a:extLst>
              <a:ext uri="{FF2B5EF4-FFF2-40B4-BE49-F238E27FC236}">
                <a16:creationId xmlns:a16="http://schemas.microsoft.com/office/drawing/2014/main" id="{7520CE80-2201-38FE-D846-CD15A86A3165}"/>
              </a:ext>
            </a:extLst>
          </p:cNvPr>
          <p:cNvSpPr txBox="1"/>
          <p:nvPr/>
        </p:nvSpPr>
        <p:spPr>
          <a:xfrm>
            <a:off x="17373600" y="9403583"/>
            <a:ext cx="1752600" cy="707886"/>
          </a:xfrm>
          <a:prstGeom prst="rect">
            <a:avLst/>
          </a:prstGeom>
          <a:noFill/>
        </p:spPr>
        <p:txBody>
          <a:bodyPr wrap="square" rtlCol="0">
            <a:spAutoFit/>
          </a:bodyPr>
          <a:lstStyle/>
          <a:p>
            <a:r>
              <a:rPr lang="en-IN" sz="4000" b="1" dirty="0"/>
              <a:t>3</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3546909"/>
            <a:ext cx="5771288" cy="3193182"/>
            <a:chOff x="0" y="-992745"/>
            <a:chExt cx="7695051" cy="4257578"/>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992745"/>
              <a:ext cx="7695051" cy="4257578"/>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RESEARCH PAPER STATUS</a:t>
              </a:r>
            </a:p>
          </p:txBody>
        </p:sp>
      </p:grpSp>
      <p:graphicFrame>
        <p:nvGraphicFramePr>
          <p:cNvPr id="5" name="Table 5"/>
          <p:cNvGraphicFramePr>
            <a:graphicFrameLocks noGrp="1"/>
          </p:cNvGraphicFramePr>
          <p:nvPr>
            <p:extLst>
              <p:ext uri="{D42A27DB-BD31-4B8C-83A1-F6EECF244321}">
                <p14:modId xmlns:p14="http://schemas.microsoft.com/office/powerpoint/2010/main" val="1079119633"/>
              </p:ext>
            </p:extLst>
          </p:nvPr>
        </p:nvGraphicFramePr>
        <p:xfrm>
          <a:off x="5867400" y="1333500"/>
          <a:ext cx="11317189" cy="829056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US" sz="3200" b="0" dirty="0">
                          <a:solidFill>
                            <a:schemeClr val="bg1"/>
                          </a:solidFill>
                        </a:rPr>
                        <a:t>The paper has been sent to Cybernetics and Information Technologies (CIT) [ </a:t>
                      </a:r>
                      <a:r>
                        <a:rPr lang="en-US" sz="3200" b="0" dirty="0">
                          <a:solidFill>
                            <a:schemeClr val="bg1"/>
                          </a:solidFill>
                          <a:hlinkClick r:id="rId2"/>
                        </a:rPr>
                        <a:t>https://cit.iict.bas.bg/cit-call-papers.html</a:t>
                      </a:r>
                      <a:r>
                        <a:rPr lang="en-US" sz="3200" b="0" dirty="0">
                          <a:solidFill>
                            <a:schemeClr val="bg1"/>
                          </a:solidFill>
                        </a:rPr>
                        <a:t> ] and is currently under review. </a:t>
                      </a: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p>
                      <a:pPr rtl="0">
                        <a:spcAft>
                          <a:spcPts val="1800"/>
                        </a:spcAft>
                      </a:pPr>
                      <a:endParaRPr lang="en-US" sz="3200" b="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8" name="Picture 7">
            <a:extLst>
              <a:ext uri="{FF2B5EF4-FFF2-40B4-BE49-F238E27FC236}">
                <a16:creationId xmlns:a16="http://schemas.microsoft.com/office/drawing/2014/main" id="{164C8079-F17E-DFC7-C85B-AE42D13CC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781" y="3241388"/>
            <a:ext cx="9496425" cy="5743575"/>
          </a:xfrm>
          <a:prstGeom prst="rect">
            <a:avLst/>
          </a:prstGeom>
        </p:spPr>
      </p:pic>
      <p:sp>
        <p:nvSpPr>
          <p:cNvPr id="6" name="TextBox 5">
            <a:extLst>
              <a:ext uri="{FF2B5EF4-FFF2-40B4-BE49-F238E27FC236}">
                <a16:creationId xmlns:a16="http://schemas.microsoft.com/office/drawing/2014/main" id="{CE51B37B-7A08-300F-FE7A-FF54B614A45C}"/>
              </a:ext>
            </a:extLst>
          </p:cNvPr>
          <p:cNvSpPr txBox="1"/>
          <p:nvPr/>
        </p:nvSpPr>
        <p:spPr>
          <a:xfrm>
            <a:off x="17221200" y="9403583"/>
            <a:ext cx="1752600" cy="707886"/>
          </a:xfrm>
          <a:prstGeom prst="rect">
            <a:avLst/>
          </a:prstGeom>
          <a:noFill/>
        </p:spPr>
        <p:txBody>
          <a:bodyPr wrap="square" rtlCol="0">
            <a:spAutoFit/>
          </a:bodyPr>
          <a:lstStyle/>
          <a:p>
            <a:r>
              <a:rPr lang="en-IN" sz="4000" b="1" dirty="0">
                <a:solidFill>
                  <a:schemeClr val="bg1"/>
                </a:solidFill>
              </a:rPr>
              <a:t>30</a:t>
            </a:r>
          </a:p>
        </p:txBody>
      </p:sp>
    </p:spTree>
    <p:extLst>
      <p:ext uri="{BB962C8B-B14F-4D97-AF65-F5344CB8AC3E}">
        <p14:creationId xmlns:p14="http://schemas.microsoft.com/office/powerpoint/2010/main" val="245034651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379589" y="4554141"/>
            <a:ext cx="5771288" cy="1178718"/>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aphicFrame>
        <p:nvGraphicFramePr>
          <p:cNvPr id="5" name="Table 5"/>
          <p:cNvGraphicFramePr>
            <a:graphicFrameLocks noGrp="1"/>
          </p:cNvGraphicFramePr>
          <p:nvPr>
            <p:extLst>
              <p:ext uri="{D42A27DB-BD31-4B8C-83A1-F6EECF244321}">
                <p14:modId xmlns:p14="http://schemas.microsoft.com/office/powerpoint/2010/main" val="4042844209"/>
              </p:ext>
            </p:extLst>
          </p:nvPr>
        </p:nvGraphicFramePr>
        <p:xfrm>
          <a:off x="5410200" y="114300"/>
          <a:ext cx="12725400" cy="9982200"/>
        </p:xfrm>
        <a:graphic>
          <a:graphicData uri="http://schemas.openxmlformats.org/drawingml/2006/table">
            <a:tbl>
              <a:tblPr/>
              <a:tblGrid>
                <a:gridCol w="12725400">
                  <a:extLst>
                    <a:ext uri="{9D8B030D-6E8A-4147-A177-3AD203B41FA5}">
                      <a16:colId xmlns:a16="http://schemas.microsoft.com/office/drawing/2014/main" val="20000"/>
                    </a:ext>
                  </a:extLst>
                </a:gridCol>
              </a:tblGrid>
              <a:tr h="1600200">
                <a:tc>
                  <a:txBody>
                    <a:bodyPr/>
                    <a:lstStyle/>
                    <a:p>
                      <a:pPr algn="just" rtl="0">
                        <a:spcBef>
                          <a:spcPts val="1200"/>
                        </a:spcBef>
                        <a:spcAft>
                          <a:spcPct val="0"/>
                        </a:spcAft>
                      </a:pPr>
                      <a:r>
                        <a:rPr lang="en-IN" sz="2000" dirty="0">
                          <a:solidFill>
                            <a:schemeClr val="bg1"/>
                          </a:solidFill>
                        </a:rPr>
                        <a:t>[1]. Ghazal, M., Vázquez, C., &amp; Amer, A. (2007). Real-time automatic detection of vandalism </a:t>
                      </a:r>
                      <a:r>
                        <a:rPr lang="en-IN" sz="2000" dirty="0" err="1">
                          <a:solidFill>
                            <a:schemeClr val="bg1"/>
                          </a:solidFill>
                        </a:rPr>
                        <a:t>behavior</a:t>
                      </a:r>
                      <a:r>
                        <a:rPr lang="en-IN" sz="2000" dirty="0">
                          <a:solidFill>
                            <a:schemeClr val="bg1"/>
                          </a:solidFill>
                        </a:rPr>
                        <a:t> in video sequences. 2007 IEEE International Conference on Systems, Man and Cybernetics, 1056- 1060. </a:t>
                      </a:r>
                    </a:p>
                    <a:p>
                      <a:pPr algn="just" rtl="0">
                        <a:spcBef>
                          <a:spcPts val="1200"/>
                        </a:spcBef>
                        <a:spcAft>
                          <a:spcPct val="0"/>
                        </a:spcAft>
                      </a:pPr>
                      <a:r>
                        <a:rPr lang="en-IN" sz="2000" dirty="0">
                          <a:solidFill>
                            <a:schemeClr val="bg1"/>
                          </a:solidFill>
                        </a:rPr>
                        <a:t>[2]. Mould, N., Regens, J.L., Jensen, C., &amp; Edger, D.N. (2014). Video surveillance and counterterrorism: the application of suspicious activity recognition in visual surveillance systems to counterterrorism. Journal of Policing, Intelligence and Counter Terrorism, 9, 151 - 175. </a:t>
                      </a:r>
                    </a:p>
                    <a:p>
                      <a:pPr algn="just" rtl="0">
                        <a:spcBef>
                          <a:spcPts val="1200"/>
                        </a:spcBef>
                        <a:spcAft>
                          <a:spcPct val="0"/>
                        </a:spcAft>
                      </a:pPr>
                      <a:r>
                        <a:rPr lang="en-IN" sz="2000" dirty="0">
                          <a:solidFill>
                            <a:schemeClr val="bg1"/>
                          </a:solidFill>
                        </a:rPr>
                        <a:t>[3]. Jiang, Y., Chang, S., &amp; Wang, Z. (2021). </a:t>
                      </a:r>
                      <a:r>
                        <a:rPr lang="en-IN" sz="2000" dirty="0" err="1">
                          <a:solidFill>
                            <a:schemeClr val="bg1"/>
                          </a:solidFill>
                        </a:rPr>
                        <a:t>TransGAN</a:t>
                      </a:r>
                      <a:r>
                        <a:rPr lang="en-IN" sz="2000" dirty="0">
                          <a:solidFill>
                            <a:schemeClr val="bg1"/>
                          </a:solidFill>
                        </a:rPr>
                        <a:t>: Two Transformers Can Make One Strong GAN. </a:t>
                      </a:r>
                      <a:r>
                        <a:rPr lang="en-IN" sz="2000" dirty="0" err="1">
                          <a:solidFill>
                            <a:schemeClr val="bg1"/>
                          </a:solidFill>
                        </a:rPr>
                        <a:t>ArXiv</a:t>
                      </a:r>
                      <a:r>
                        <a:rPr lang="en-IN" sz="2000" dirty="0">
                          <a:solidFill>
                            <a:schemeClr val="bg1"/>
                          </a:solidFill>
                        </a:rPr>
                        <a:t>, abs/2102.07074. </a:t>
                      </a:r>
                    </a:p>
                    <a:p>
                      <a:pPr algn="just" rtl="0">
                        <a:spcBef>
                          <a:spcPts val="1200"/>
                        </a:spcBef>
                        <a:spcAft>
                          <a:spcPct val="0"/>
                        </a:spcAft>
                      </a:pPr>
                      <a:r>
                        <a:rPr lang="en-IN" sz="2000" dirty="0">
                          <a:solidFill>
                            <a:schemeClr val="bg1"/>
                          </a:solidFill>
                        </a:rPr>
                        <a:t>[4]. Goodfellow, I.J., </a:t>
                      </a:r>
                      <a:r>
                        <a:rPr lang="en-IN" sz="2000" dirty="0" err="1">
                          <a:solidFill>
                            <a:schemeClr val="bg1"/>
                          </a:solidFill>
                        </a:rPr>
                        <a:t>Pouget</a:t>
                      </a:r>
                      <a:r>
                        <a:rPr lang="en-IN" sz="2000" dirty="0">
                          <a:solidFill>
                            <a:schemeClr val="bg1"/>
                          </a:solidFill>
                        </a:rPr>
                        <a:t>-Abadie, J., Mirza, M., Xu, B., </a:t>
                      </a:r>
                      <a:r>
                        <a:rPr lang="en-IN" sz="2000" dirty="0" err="1">
                          <a:solidFill>
                            <a:schemeClr val="bg1"/>
                          </a:solidFill>
                        </a:rPr>
                        <a:t>Warde</a:t>
                      </a:r>
                      <a:r>
                        <a:rPr lang="en-IN" sz="2000" dirty="0">
                          <a:solidFill>
                            <a:schemeClr val="bg1"/>
                          </a:solidFill>
                        </a:rPr>
                        <a:t>-Farley, D., </a:t>
                      </a:r>
                      <a:r>
                        <a:rPr lang="en-IN" sz="2000" dirty="0" err="1">
                          <a:solidFill>
                            <a:schemeClr val="bg1"/>
                          </a:solidFill>
                        </a:rPr>
                        <a:t>Ozair</a:t>
                      </a:r>
                      <a:r>
                        <a:rPr lang="en-IN" sz="2000" dirty="0">
                          <a:solidFill>
                            <a:schemeClr val="bg1"/>
                          </a:solidFill>
                        </a:rPr>
                        <a:t>, S., Courville, A.C., &amp; Bengio, Y. (2014). Generative Adversarial Nets. Neural Information Processing Systems. </a:t>
                      </a:r>
                    </a:p>
                    <a:p>
                      <a:pPr algn="just" rtl="0">
                        <a:spcBef>
                          <a:spcPts val="1200"/>
                        </a:spcBef>
                        <a:spcAft>
                          <a:spcPct val="0"/>
                        </a:spcAft>
                      </a:pPr>
                      <a:r>
                        <a:rPr lang="en-IN" sz="2000" dirty="0">
                          <a:solidFill>
                            <a:schemeClr val="bg1"/>
                          </a:solidFill>
                        </a:rPr>
                        <a:t>[5]. </a:t>
                      </a:r>
                      <a:r>
                        <a:rPr lang="en-IN" sz="2000" dirty="0" err="1">
                          <a:solidFill>
                            <a:schemeClr val="bg1"/>
                          </a:solidFill>
                        </a:rPr>
                        <a:t>Schlegl</a:t>
                      </a:r>
                      <a:r>
                        <a:rPr lang="en-IN" sz="2000" dirty="0">
                          <a:solidFill>
                            <a:schemeClr val="bg1"/>
                          </a:solidFill>
                        </a:rPr>
                        <a:t>, T., </a:t>
                      </a:r>
                      <a:r>
                        <a:rPr lang="en-IN" sz="2000" dirty="0" err="1">
                          <a:solidFill>
                            <a:schemeClr val="bg1"/>
                          </a:solidFill>
                        </a:rPr>
                        <a:t>Seeböck</a:t>
                      </a:r>
                      <a:r>
                        <a:rPr lang="en-IN" sz="2000" dirty="0">
                          <a:solidFill>
                            <a:schemeClr val="bg1"/>
                          </a:solidFill>
                        </a:rPr>
                        <a:t>, P., </a:t>
                      </a:r>
                      <a:r>
                        <a:rPr lang="en-IN" sz="2000" dirty="0" err="1">
                          <a:solidFill>
                            <a:schemeClr val="bg1"/>
                          </a:solidFill>
                        </a:rPr>
                        <a:t>Waldstein</a:t>
                      </a:r>
                      <a:r>
                        <a:rPr lang="en-IN" sz="2000" dirty="0">
                          <a:solidFill>
                            <a:schemeClr val="bg1"/>
                          </a:solidFill>
                        </a:rPr>
                        <a:t>, S.M., Schmidt-</a:t>
                      </a:r>
                      <a:r>
                        <a:rPr lang="en-IN" sz="2000" dirty="0" err="1">
                          <a:solidFill>
                            <a:schemeClr val="bg1"/>
                          </a:solidFill>
                        </a:rPr>
                        <a:t>Erfurth</a:t>
                      </a:r>
                      <a:r>
                        <a:rPr lang="en-IN" sz="2000" dirty="0">
                          <a:solidFill>
                            <a:schemeClr val="bg1"/>
                          </a:solidFill>
                        </a:rPr>
                        <a:t>, U.M., &amp; </a:t>
                      </a:r>
                      <a:r>
                        <a:rPr lang="en-IN" sz="2000" dirty="0" err="1">
                          <a:solidFill>
                            <a:schemeClr val="bg1"/>
                          </a:solidFill>
                        </a:rPr>
                        <a:t>Langs</a:t>
                      </a:r>
                      <a:r>
                        <a:rPr lang="en-IN" sz="2000" dirty="0">
                          <a:solidFill>
                            <a:schemeClr val="bg1"/>
                          </a:solidFill>
                        </a:rPr>
                        <a:t>, G. (2017). Unsupervised Anomaly Detection with Generative Adversarial Networks to Guide Marker Discovery. Information Processing in Medical Imaging. </a:t>
                      </a:r>
                    </a:p>
                    <a:p>
                      <a:pPr algn="just" rtl="0">
                        <a:spcBef>
                          <a:spcPts val="1200"/>
                        </a:spcBef>
                        <a:spcAft>
                          <a:spcPct val="0"/>
                        </a:spcAft>
                      </a:pPr>
                      <a:r>
                        <a:rPr lang="en-IN" sz="2000" dirty="0">
                          <a:solidFill>
                            <a:schemeClr val="bg1"/>
                          </a:solidFill>
                        </a:rPr>
                        <a:t>[6]. Bergmann, P., </a:t>
                      </a:r>
                      <a:r>
                        <a:rPr lang="en-IN" sz="2000" dirty="0" err="1">
                          <a:solidFill>
                            <a:schemeClr val="bg1"/>
                          </a:solidFill>
                        </a:rPr>
                        <a:t>Fauser</a:t>
                      </a:r>
                      <a:r>
                        <a:rPr lang="en-IN" sz="2000" dirty="0">
                          <a:solidFill>
                            <a:schemeClr val="bg1"/>
                          </a:solidFill>
                        </a:rPr>
                        <a:t>, M., </a:t>
                      </a:r>
                      <a:r>
                        <a:rPr lang="en-IN" sz="2000" dirty="0" err="1">
                          <a:solidFill>
                            <a:schemeClr val="bg1"/>
                          </a:solidFill>
                        </a:rPr>
                        <a:t>Sattlegger</a:t>
                      </a:r>
                      <a:r>
                        <a:rPr lang="en-IN" sz="2000" dirty="0">
                          <a:solidFill>
                            <a:schemeClr val="bg1"/>
                          </a:solidFill>
                        </a:rPr>
                        <a:t>, D., &amp; Steger, C. (2019). </a:t>
                      </a:r>
                      <a:r>
                        <a:rPr lang="en-IN" sz="2000" dirty="0" err="1">
                          <a:solidFill>
                            <a:schemeClr val="bg1"/>
                          </a:solidFill>
                        </a:rPr>
                        <a:t>MVTec</a:t>
                      </a:r>
                      <a:r>
                        <a:rPr lang="en-IN" sz="2000" dirty="0">
                          <a:solidFill>
                            <a:schemeClr val="bg1"/>
                          </a:solidFill>
                        </a:rPr>
                        <a:t> AD — A Comprehensive Real-World Dataset for Unsupervised Anomaly Detection. 2019 IEEE/CVF Conference on Computer Vision and Pattern Recognition (CVPR), 9584-9592. </a:t>
                      </a:r>
                    </a:p>
                    <a:p>
                      <a:pPr algn="just" rtl="0">
                        <a:spcBef>
                          <a:spcPts val="1200"/>
                        </a:spcBef>
                        <a:spcAft>
                          <a:spcPct val="0"/>
                        </a:spcAft>
                      </a:pPr>
                      <a:r>
                        <a:rPr lang="en-IN" sz="2000" dirty="0">
                          <a:solidFill>
                            <a:schemeClr val="bg1"/>
                          </a:solidFill>
                        </a:rPr>
                        <a:t>[7]. </a:t>
                      </a:r>
                      <a:r>
                        <a:rPr lang="en-IN" sz="2000" dirty="0" err="1">
                          <a:solidFill>
                            <a:schemeClr val="bg1"/>
                          </a:solidFill>
                        </a:rPr>
                        <a:t>Krizhevsky</a:t>
                      </a:r>
                      <a:r>
                        <a:rPr lang="en-IN" sz="2000" dirty="0">
                          <a:solidFill>
                            <a:schemeClr val="bg1"/>
                          </a:solidFill>
                        </a:rPr>
                        <a:t>, A. (2009). Learning Multiple Layers of Features from Tiny Images. </a:t>
                      </a:r>
                    </a:p>
                    <a:p>
                      <a:pPr algn="just" rtl="0">
                        <a:spcBef>
                          <a:spcPts val="1200"/>
                        </a:spcBef>
                        <a:spcAft>
                          <a:spcPct val="0"/>
                        </a:spcAft>
                      </a:pPr>
                      <a:r>
                        <a:rPr lang="en-IN" sz="2000" dirty="0">
                          <a:solidFill>
                            <a:schemeClr val="bg1"/>
                          </a:solidFill>
                        </a:rPr>
                        <a:t>[8]. He, K., Zhang, X., Ren, S., &amp; Sun, J. (2015). Deep Residual Learning for Image Recognition. 2016 IEEE Conference on Computer Vision and Pattern Recognition (CVPR), 770-778. </a:t>
                      </a:r>
                    </a:p>
                    <a:p>
                      <a:pPr algn="just" rtl="0">
                        <a:spcBef>
                          <a:spcPts val="1200"/>
                        </a:spcBef>
                        <a:spcAft>
                          <a:spcPct val="0"/>
                        </a:spcAft>
                      </a:pPr>
                      <a:r>
                        <a:rPr lang="en-IN" sz="2000" dirty="0">
                          <a:solidFill>
                            <a:schemeClr val="bg1"/>
                          </a:solidFill>
                        </a:rPr>
                        <a:t>[9]. Kwon, D., Natarajan, K., Suh, S.C., Kim, H., &amp; Kim, J. (2018). An Empirical Study on Network Anomaly Detection Using Convolutional Neural Networks. 2018 IEEE 38th International Conference on Distributed Computing Systems (ICDCS), 1595-1598. </a:t>
                      </a:r>
                    </a:p>
                    <a:p>
                      <a:pPr algn="just" rtl="0">
                        <a:spcBef>
                          <a:spcPts val="1200"/>
                        </a:spcBef>
                        <a:spcAft>
                          <a:spcPct val="0"/>
                        </a:spcAft>
                      </a:pPr>
                      <a:r>
                        <a:rPr lang="en-IN" sz="2000" dirty="0">
                          <a:solidFill>
                            <a:schemeClr val="bg1"/>
                          </a:solidFill>
                        </a:rPr>
                        <a:t>[10]. </a:t>
                      </a:r>
                      <a:r>
                        <a:rPr lang="en-IN" sz="2000" dirty="0" err="1">
                          <a:solidFill>
                            <a:schemeClr val="bg1"/>
                          </a:solidFill>
                        </a:rPr>
                        <a:t>Sabokrou</a:t>
                      </a:r>
                      <a:r>
                        <a:rPr lang="en-IN" sz="2000" dirty="0">
                          <a:solidFill>
                            <a:schemeClr val="bg1"/>
                          </a:solidFill>
                        </a:rPr>
                        <a:t>, M., Fayyaz, M., Fathy, M., Moayed, Z., &amp; </a:t>
                      </a:r>
                      <a:r>
                        <a:rPr lang="en-IN" sz="2000" dirty="0" err="1">
                          <a:solidFill>
                            <a:schemeClr val="bg1"/>
                          </a:solidFill>
                        </a:rPr>
                        <a:t>Klette</a:t>
                      </a:r>
                      <a:r>
                        <a:rPr lang="en-IN" sz="2000" dirty="0">
                          <a:solidFill>
                            <a:schemeClr val="bg1"/>
                          </a:solidFill>
                        </a:rPr>
                        <a:t>, R. (2016). Deep-anomaly: Fully convolutional neural network for fast anomaly detection in crowded scenes. </a:t>
                      </a:r>
                      <a:r>
                        <a:rPr lang="en-IN" sz="2000" dirty="0" err="1">
                          <a:solidFill>
                            <a:schemeClr val="bg1"/>
                          </a:solidFill>
                        </a:rPr>
                        <a:t>Comput</a:t>
                      </a:r>
                      <a:r>
                        <a:rPr lang="en-IN" sz="2000" dirty="0">
                          <a:solidFill>
                            <a:schemeClr val="bg1"/>
                          </a:solidFill>
                        </a:rPr>
                        <a:t>. Vis. Image </a:t>
                      </a:r>
                      <a:r>
                        <a:rPr lang="en-IN" sz="2000" dirty="0" err="1">
                          <a:solidFill>
                            <a:schemeClr val="bg1"/>
                          </a:solidFill>
                        </a:rPr>
                        <a:t>Underst</a:t>
                      </a:r>
                      <a:r>
                        <a:rPr lang="en-IN" sz="2000" dirty="0">
                          <a:solidFill>
                            <a:schemeClr val="bg1"/>
                          </a:solidFill>
                        </a:rPr>
                        <a:t>., 172, 88-97. </a:t>
                      </a:r>
                    </a:p>
                    <a:p>
                      <a:pPr algn="just" rtl="0">
                        <a:spcBef>
                          <a:spcPts val="1200"/>
                        </a:spcBef>
                        <a:spcAft>
                          <a:spcPct val="0"/>
                        </a:spcAft>
                      </a:pPr>
                      <a:r>
                        <a:rPr lang="en-IN" sz="2000" dirty="0">
                          <a:solidFill>
                            <a:schemeClr val="bg1"/>
                          </a:solidFill>
                        </a:rPr>
                        <a:t>[11]. Pang, G., Shen, C., Cao, L., &amp; </a:t>
                      </a:r>
                      <a:r>
                        <a:rPr lang="en-IN" sz="2000" dirty="0" err="1">
                          <a:solidFill>
                            <a:schemeClr val="bg1"/>
                          </a:solidFill>
                        </a:rPr>
                        <a:t>Hengel</a:t>
                      </a:r>
                      <a:r>
                        <a:rPr lang="en-IN" sz="2000" dirty="0">
                          <a:solidFill>
                            <a:schemeClr val="bg1"/>
                          </a:solidFill>
                        </a:rPr>
                        <a:t>, A.V. (2020). Deep Learning for Anomaly Detection. ACM Computing Surveys (CSUR), 54, 1 - 38. </a:t>
                      </a:r>
                    </a:p>
                    <a:p>
                      <a:pPr algn="just" rtl="0">
                        <a:spcBef>
                          <a:spcPts val="1200"/>
                        </a:spcBef>
                        <a:spcAft>
                          <a:spcPct val="0"/>
                        </a:spcAft>
                      </a:pPr>
                      <a:r>
                        <a:rPr lang="en-IN" sz="2000" dirty="0">
                          <a:solidFill>
                            <a:schemeClr val="bg1"/>
                          </a:solidFill>
                        </a:rPr>
                        <a:t>[12]. </a:t>
                      </a:r>
                      <a:r>
                        <a:rPr lang="en-IN" sz="2000" dirty="0" err="1">
                          <a:solidFill>
                            <a:schemeClr val="bg1"/>
                          </a:solidFill>
                        </a:rPr>
                        <a:t>Selvaraju</a:t>
                      </a:r>
                      <a:r>
                        <a:rPr lang="en-IN" sz="2000" dirty="0">
                          <a:solidFill>
                            <a:schemeClr val="bg1"/>
                          </a:solidFill>
                        </a:rPr>
                        <a:t>, R.R., Das, A., </a:t>
                      </a:r>
                      <a:r>
                        <a:rPr lang="en-IN" sz="2000" dirty="0" err="1">
                          <a:solidFill>
                            <a:schemeClr val="bg1"/>
                          </a:solidFill>
                        </a:rPr>
                        <a:t>Vedantam</a:t>
                      </a:r>
                      <a:r>
                        <a:rPr lang="en-IN" sz="2000" dirty="0">
                          <a:solidFill>
                            <a:schemeClr val="bg1"/>
                          </a:solidFill>
                        </a:rPr>
                        <a:t>, R., Cogswell, M., Parikh, D., &amp; Batra, D. (2016). </a:t>
                      </a:r>
                      <a:r>
                        <a:rPr lang="en-IN" sz="2000" dirty="0" err="1">
                          <a:solidFill>
                            <a:schemeClr val="bg1"/>
                          </a:solidFill>
                        </a:rPr>
                        <a:t>GradCAM</a:t>
                      </a:r>
                      <a:r>
                        <a:rPr lang="en-IN" sz="2000" dirty="0">
                          <a:solidFill>
                            <a:schemeClr val="bg1"/>
                          </a:solidFill>
                        </a:rPr>
                        <a:t>: Visual Explanations from Deep Networks via Gradient-Based Localization. International Journal of Computer Vision, 128, 336 - 359. 57.</a:t>
                      </a:r>
                      <a:endParaRPr lang="en-IN" sz="2000" b="0" dirty="0">
                        <a:solidFill>
                          <a:schemeClr val="bg1"/>
                        </a:solidFill>
                        <a:effectLst/>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379589" y="4554141"/>
            <a:ext cx="5771288" cy="1178718"/>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aphicFrame>
        <p:nvGraphicFramePr>
          <p:cNvPr id="5" name="Table 5"/>
          <p:cNvGraphicFramePr>
            <a:graphicFrameLocks noGrp="1"/>
          </p:cNvGraphicFramePr>
          <p:nvPr>
            <p:extLst>
              <p:ext uri="{D42A27DB-BD31-4B8C-83A1-F6EECF244321}">
                <p14:modId xmlns:p14="http://schemas.microsoft.com/office/powerpoint/2010/main" val="2925260496"/>
              </p:ext>
            </p:extLst>
          </p:nvPr>
        </p:nvGraphicFramePr>
        <p:xfrm>
          <a:off x="5410200" y="114300"/>
          <a:ext cx="12725400" cy="9982200"/>
        </p:xfrm>
        <a:graphic>
          <a:graphicData uri="http://schemas.openxmlformats.org/drawingml/2006/table">
            <a:tbl>
              <a:tblPr/>
              <a:tblGrid>
                <a:gridCol w="12725400">
                  <a:extLst>
                    <a:ext uri="{9D8B030D-6E8A-4147-A177-3AD203B41FA5}">
                      <a16:colId xmlns:a16="http://schemas.microsoft.com/office/drawing/2014/main" val="20000"/>
                    </a:ext>
                  </a:extLst>
                </a:gridCol>
              </a:tblGrid>
              <a:tr h="1600200">
                <a:tc>
                  <a:txBody>
                    <a:bodyPr/>
                    <a:lstStyle/>
                    <a:p>
                      <a:pPr algn="just" rtl="0">
                        <a:spcBef>
                          <a:spcPts val="1200"/>
                        </a:spcBef>
                        <a:spcAft>
                          <a:spcPct val="0"/>
                        </a:spcAft>
                      </a:pPr>
                      <a:r>
                        <a:rPr lang="en-IN" sz="2000" dirty="0">
                          <a:solidFill>
                            <a:schemeClr val="bg1"/>
                          </a:solidFill>
                        </a:rPr>
                        <a:t>[13]. </a:t>
                      </a:r>
                      <a:r>
                        <a:rPr lang="en-IN" sz="2000" dirty="0" err="1">
                          <a:solidFill>
                            <a:schemeClr val="bg1"/>
                          </a:solidFill>
                        </a:rPr>
                        <a:t>Chalapathy</a:t>
                      </a:r>
                      <a:r>
                        <a:rPr lang="en-IN" sz="2000" dirty="0">
                          <a:solidFill>
                            <a:schemeClr val="bg1"/>
                          </a:solidFill>
                        </a:rPr>
                        <a:t>, R., &amp; Chawla, S. (2019). Deep Learning for Anomaly Detection: A Survey. </a:t>
                      </a:r>
                      <a:r>
                        <a:rPr lang="en-IN" sz="2000" dirty="0" err="1">
                          <a:solidFill>
                            <a:schemeClr val="bg1"/>
                          </a:solidFill>
                        </a:rPr>
                        <a:t>ArXiv</a:t>
                      </a:r>
                      <a:r>
                        <a:rPr lang="en-IN" sz="2000" dirty="0">
                          <a:solidFill>
                            <a:schemeClr val="bg1"/>
                          </a:solidFill>
                        </a:rPr>
                        <a:t>, abs/1901.03407. </a:t>
                      </a:r>
                    </a:p>
                    <a:p>
                      <a:pPr algn="just" rtl="0">
                        <a:spcBef>
                          <a:spcPts val="1200"/>
                        </a:spcBef>
                        <a:spcAft>
                          <a:spcPct val="0"/>
                        </a:spcAft>
                      </a:pPr>
                      <a:r>
                        <a:rPr lang="en-IN" sz="2000" dirty="0">
                          <a:solidFill>
                            <a:schemeClr val="bg1"/>
                          </a:solidFill>
                        </a:rPr>
                        <a:t>[14]. </a:t>
                      </a:r>
                      <a:r>
                        <a:rPr lang="en-IN" sz="2000" dirty="0" err="1">
                          <a:solidFill>
                            <a:schemeClr val="bg1"/>
                          </a:solidFill>
                        </a:rPr>
                        <a:t>Bulusu</a:t>
                      </a:r>
                      <a:r>
                        <a:rPr lang="en-IN" sz="2000" dirty="0">
                          <a:solidFill>
                            <a:schemeClr val="bg1"/>
                          </a:solidFill>
                        </a:rPr>
                        <a:t>, S., </a:t>
                      </a:r>
                      <a:r>
                        <a:rPr lang="en-IN" sz="2000" dirty="0" err="1">
                          <a:solidFill>
                            <a:schemeClr val="bg1"/>
                          </a:solidFill>
                        </a:rPr>
                        <a:t>Kailkhura</a:t>
                      </a:r>
                      <a:r>
                        <a:rPr lang="en-IN" sz="2000" dirty="0">
                          <a:solidFill>
                            <a:schemeClr val="bg1"/>
                          </a:solidFill>
                        </a:rPr>
                        <a:t>, B., Li, B., Varshney, P.K., &amp; Song, D.X. (2020). Anomalous Example Detection in Deep Learning: A Survey. IEEE Access, 8, 132330-132347. </a:t>
                      </a:r>
                    </a:p>
                    <a:p>
                      <a:pPr algn="just" rtl="0">
                        <a:spcBef>
                          <a:spcPts val="1200"/>
                        </a:spcBef>
                        <a:spcAft>
                          <a:spcPct val="0"/>
                        </a:spcAft>
                      </a:pPr>
                      <a:r>
                        <a:rPr lang="en-IN" sz="2000" dirty="0">
                          <a:solidFill>
                            <a:schemeClr val="bg1"/>
                          </a:solidFill>
                        </a:rPr>
                        <a:t>[15]. </a:t>
                      </a:r>
                      <a:r>
                        <a:rPr lang="en-IN" sz="2000" dirty="0" err="1">
                          <a:solidFill>
                            <a:schemeClr val="bg1"/>
                          </a:solidFill>
                        </a:rPr>
                        <a:t>Sabokrou</a:t>
                      </a:r>
                      <a:r>
                        <a:rPr lang="en-IN" sz="2000" dirty="0">
                          <a:solidFill>
                            <a:schemeClr val="bg1"/>
                          </a:solidFill>
                        </a:rPr>
                        <a:t>, M., </a:t>
                      </a:r>
                      <a:r>
                        <a:rPr lang="en-IN" sz="2000" dirty="0" err="1">
                          <a:solidFill>
                            <a:schemeClr val="bg1"/>
                          </a:solidFill>
                        </a:rPr>
                        <a:t>Khalooei</a:t>
                      </a:r>
                      <a:r>
                        <a:rPr lang="en-IN" sz="2000" dirty="0">
                          <a:solidFill>
                            <a:schemeClr val="bg1"/>
                          </a:solidFill>
                        </a:rPr>
                        <a:t>, M., Fathy, M., &amp; </a:t>
                      </a:r>
                      <a:r>
                        <a:rPr lang="en-IN" sz="2000" dirty="0" err="1">
                          <a:solidFill>
                            <a:schemeClr val="bg1"/>
                          </a:solidFill>
                        </a:rPr>
                        <a:t>Adeli</a:t>
                      </a:r>
                      <a:r>
                        <a:rPr lang="en-IN" sz="2000" dirty="0">
                          <a:solidFill>
                            <a:schemeClr val="bg1"/>
                          </a:solidFill>
                        </a:rPr>
                        <a:t>, E. (2018). </a:t>
                      </a:r>
                      <a:r>
                        <a:rPr lang="en-IN" sz="2000" dirty="0" err="1">
                          <a:solidFill>
                            <a:schemeClr val="bg1"/>
                          </a:solidFill>
                        </a:rPr>
                        <a:t>Adversarially</a:t>
                      </a:r>
                      <a:r>
                        <a:rPr lang="en-IN" sz="2000" dirty="0">
                          <a:solidFill>
                            <a:schemeClr val="bg1"/>
                          </a:solidFill>
                        </a:rPr>
                        <a:t> learned one-class classifier for novelty detection. In Proceedings of the IEEE conference on computer vision and pattern recognition (pp. 3379-3388) </a:t>
                      </a:r>
                    </a:p>
                    <a:p>
                      <a:pPr algn="just" rtl="0">
                        <a:spcBef>
                          <a:spcPts val="1200"/>
                        </a:spcBef>
                        <a:spcAft>
                          <a:spcPct val="0"/>
                        </a:spcAft>
                      </a:pPr>
                      <a:r>
                        <a:rPr lang="en-IN" sz="2000" dirty="0">
                          <a:solidFill>
                            <a:schemeClr val="bg1"/>
                          </a:solidFill>
                        </a:rPr>
                        <a:t>[16]. Zhang, H., Goodfellow, I., Metaxas, D., &amp; </a:t>
                      </a:r>
                      <a:r>
                        <a:rPr lang="en-IN" sz="2000" dirty="0" err="1">
                          <a:solidFill>
                            <a:schemeClr val="bg1"/>
                          </a:solidFill>
                        </a:rPr>
                        <a:t>Odena</a:t>
                      </a:r>
                      <a:r>
                        <a:rPr lang="en-IN" sz="2000" dirty="0">
                          <a:solidFill>
                            <a:schemeClr val="bg1"/>
                          </a:solidFill>
                        </a:rPr>
                        <a:t>, A. (2019, May). Self-attention generative adversarial networks. In International conference on machine learning (pp. 7354-7363). PMLR. </a:t>
                      </a:r>
                    </a:p>
                    <a:p>
                      <a:pPr algn="just" rtl="0">
                        <a:spcBef>
                          <a:spcPts val="1200"/>
                        </a:spcBef>
                        <a:spcAft>
                          <a:spcPct val="0"/>
                        </a:spcAft>
                      </a:pPr>
                      <a:r>
                        <a:rPr lang="en-IN" sz="2000" dirty="0">
                          <a:solidFill>
                            <a:schemeClr val="bg1"/>
                          </a:solidFill>
                        </a:rPr>
                        <a:t>[17]. </a:t>
                      </a:r>
                      <a:r>
                        <a:rPr lang="en-IN" sz="2000" dirty="0" err="1">
                          <a:solidFill>
                            <a:schemeClr val="bg1"/>
                          </a:solidFill>
                        </a:rPr>
                        <a:t>Shangguan</a:t>
                      </a:r>
                      <a:r>
                        <a:rPr lang="en-IN" sz="2000" dirty="0">
                          <a:solidFill>
                            <a:schemeClr val="bg1"/>
                          </a:solidFill>
                        </a:rPr>
                        <a:t>, W., Fan, W., &amp; Chen, Z. (2022, March). Semi-supervised anomaly detection based on deep generative models with transformer. In Proceedings of the 2022 6th International Conference on Innovation in Artificial Intelligence (pp. 172-177). </a:t>
                      </a:r>
                    </a:p>
                    <a:p>
                      <a:pPr algn="just" rtl="0">
                        <a:spcBef>
                          <a:spcPts val="1200"/>
                        </a:spcBef>
                        <a:spcAft>
                          <a:spcPct val="0"/>
                        </a:spcAft>
                      </a:pPr>
                      <a:r>
                        <a:rPr lang="en-IN" sz="2000" dirty="0">
                          <a:solidFill>
                            <a:schemeClr val="bg1"/>
                          </a:solidFill>
                        </a:rPr>
                        <a:t>[18]. Ruff, L., </a:t>
                      </a:r>
                      <a:r>
                        <a:rPr lang="en-IN" sz="2000" dirty="0" err="1">
                          <a:solidFill>
                            <a:schemeClr val="bg1"/>
                          </a:solidFill>
                        </a:rPr>
                        <a:t>Vandermeulen</a:t>
                      </a:r>
                      <a:r>
                        <a:rPr lang="en-IN" sz="2000" dirty="0">
                          <a:solidFill>
                            <a:schemeClr val="bg1"/>
                          </a:solidFill>
                        </a:rPr>
                        <a:t>, R. A., </a:t>
                      </a:r>
                      <a:r>
                        <a:rPr lang="en-IN" sz="2000" dirty="0" err="1">
                          <a:solidFill>
                            <a:schemeClr val="bg1"/>
                          </a:solidFill>
                        </a:rPr>
                        <a:t>Görnitz</a:t>
                      </a:r>
                      <a:r>
                        <a:rPr lang="en-IN" sz="2000" dirty="0">
                          <a:solidFill>
                            <a:schemeClr val="bg1"/>
                          </a:solidFill>
                        </a:rPr>
                        <a:t>, N., Binder, A., Müller, E., Müller, K. R., &amp; </a:t>
                      </a:r>
                      <a:r>
                        <a:rPr lang="en-IN" sz="2000" dirty="0" err="1">
                          <a:solidFill>
                            <a:schemeClr val="bg1"/>
                          </a:solidFill>
                        </a:rPr>
                        <a:t>Kloft</a:t>
                      </a:r>
                      <a:r>
                        <a:rPr lang="en-IN" sz="2000" dirty="0">
                          <a:solidFill>
                            <a:schemeClr val="bg1"/>
                          </a:solidFill>
                        </a:rPr>
                        <a:t>, M. (2019). Deep semi-supervised anomaly detection. </a:t>
                      </a:r>
                      <a:r>
                        <a:rPr lang="en-IN" sz="2000" dirty="0" err="1">
                          <a:solidFill>
                            <a:schemeClr val="bg1"/>
                          </a:solidFill>
                        </a:rPr>
                        <a:t>arXiv</a:t>
                      </a:r>
                      <a:r>
                        <a:rPr lang="en-IN" sz="2000" dirty="0">
                          <a:solidFill>
                            <a:schemeClr val="bg1"/>
                          </a:solidFill>
                        </a:rPr>
                        <a:t> preprint arXiv:1906.02694. </a:t>
                      </a:r>
                    </a:p>
                    <a:p>
                      <a:pPr algn="just" rtl="0">
                        <a:spcBef>
                          <a:spcPts val="1200"/>
                        </a:spcBef>
                        <a:spcAft>
                          <a:spcPct val="0"/>
                        </a:spcAft>
                      </a:pPr>
                      <a:r>
                        <a:rPr lang="en-IN" sz="2000" dirty="0">
                          <a:solidFill>
                            <a:schemeClr val="bg1"/>
                          </a:solidFill>
                        </a:rPr>
                        <a:t>[19]. Yang, C., Lan, S., Huang, W., Wang, W., Liu, G., Yang, H., ... &amp; Li, P. (2022, September). A transformer-based </a:t>
                      </a:r>
                      <a:r>
                        <a:rPr lang="en-IN" sz="2000" dirty="0" err="1">
                          <a:solidFill>
                            <a:schemeClr val="bg1"/>
                          </a:solidFill>
                        </a:rPr>
                        <a:t>gan</a:t>
                      </a:r>
                      <a:r>
                        <a:rPr lang="en-IN" sz="2000" dirty="0">
                          <a:solidFill>
                            <a:schemeClr val="bg1"/>
                          </a:solidFill>
                        </a:rPr>
                        <a:t> for anomaly detection. In International Conference on Artificial Neural Networks (pp. 345-357). Cham: Springer Nature Switzerland. </a:t>
                      </a:r>
                    </a:p>
                    <a:p>
                      <a:pPr algn="just" rtl="0">
                        <a:spcBef>
                          <a:spcPts val="1200"/>
                        </a:spcBef>
                        <a:spcAft>
                          <a:spcPct val="0"/>
                        </a:spcAft>
                      </a:pPr>
                      <a:r>
                        <a:rPr lang="en-IN" sz="2000" dirty="0">
                          <a:solidFill>
                            <a:schemeClr val="bg1"/>
                          </a:solidFill>
                        </a:rPr>
                        <a:t>[20]. Zhang, L., Dai, Y., Fan, F., &amp; He, C. (2022). Anomaly Detection of GAN Industrial Image Based on Attention Feature Fusion. Sensors, 23(1), 355. </a:t>
                      </a:r>
                    </a:p>
                    <a:p>
                      <a:pPr algn="just" rtl="0">
                        <a:spcBef>
                          <a:spcPts val="1200"/>
                        </a:spcBef>
                        <a:spcAft>
                          <a:spcPct val="0"/>
                        </a:spcAft>
                      </a:pPr>
                      <a:r>
                        <a:rPr lang="en-IN" sz="2000" dirty="0">
                          <a:solidFill>
                            <a:schemeClr val="bg1"/>
                          </a:solidFill>
                        </a:rPr>
                        <a:t>[21]. Feng, X., Song, D., Chen, Y., Chen, Z., Ni, J., &amp; Chen, H. (2021, October). Convolutional transformer based dual discriminator generative adversarial networks for video anomaly detection. In Proceedings of the 29th ACM International Conference on Multimedia (pp. 5546-5554). </a:t>
                      </a:r>
                    </a:p>
                    <a:p>
                      <a:pPr algn="just" rtl="0">
                        <a:spcBef>
                          <a:spcPts val="1200"/>
                        </a:spcBef>
                        <a:spcAft>
                          <a:spcPct val="0"/>
                        </a:spcAft>
                      </a:pPr>
                      <a:r>
                        <a:rPr lang="en-IN" sz="2000" dirty="0">
                          <a:solidFill>
                            <a:schemeClr val="bg1"/>
                          </a:solidFill>
                        </a:rPr>
                        <a:t>[22]. </a:t>
                      </a:r>
                      <a:r>
                        <a:rPr lang="en-IN" sz="2000" dirty="0" err="1">
                          <a:solidFill>
                            <a:schemeClr val="bg1"/>
                          </a:solidFill>
                        </a:rPr>
                        <a:t>Dosovitskiy</a:t>
                      </a:r>
                      <a:r>
                        <a:rPr lang="en-IN" sz="2000" dirty="0">
                          <a:solidFill>
                            <a:schemeClr val="bg1"/>
                          </a:solidFill>
                        </a:rPr>
                        <a:t>, A., Beyer, L., Kolesnikov, A., </a:t>
                      </a:r>
                      <a:r>
                        <a:rPr lang="en-IN" sz="2000" dirty="0" err="1">
                          <a:solidFill>
                            <a:schemeClr val="bg1"/>
                          </a:solidFill>
                        </a:rPr>
                        <a:t>Weissenborn</a:t>
                      </a:r>
                      <a:r>
                        <a:rPr lang="en-IN" sz="2000" dirty="0">
                          <a:solidFill>
                            <a:schemeClr val="bg1"/>
                          </a:solidFill>
                        </a:rPr>
                        <a:t>, D., Zhai, X., </a:t>
                      </a:r>
                      <a:r>
                        <a:rPr lang="en-IN" sz="2000" dirty="0" err="1">
                          <a:solidFill>
                            <a:schemeClr val="bg1"/>
                          </a:solidFill>
                        </a:rPr>
                        <a:t>Unterthiner</a:t>
                      </a:r>
                      <a:r>
                        <a:rPr lang="en-IN" sz="2000" dirty="0">
                          <a:solidFill>
                            <a:schemeClr val="bg1"/>
                          </a:solidFill>
                        </a:rPr>
                        <a:t>, T., ... &amp; </a:t>
                      </a:r>
                      <a:r>
                        <a:rPr lang="en-IN" sz="2000" dirty="0" err="1">
                          <a:solidFill>
                            <a:schemeClr val="bg1"/>
                          </a:solidFill>
                        </a:rPr>
                        <a:t>Houlsby</a:t>
                      </a:r>
                      <a:r>
                        <a:rPr lang="en-IN" sz="2000" dirty="0">
                          <a:solidFill>
                            <a:schemeClr val="bg1"/>
                          </a:solidFill>
                        </a:rPr>
                        <a:t>, N. (2020). An image is worth 16x16 words: Transformers for image recognition at scale. </a:t>
                      </a:r>
                      <a:r>
                        <a:rPr lang="en-IN" sz="2000" dirty="0" err="1">
                          <a:solidFill>
                            <a:schemeClr val="bg1"/>
                          </a:solidFill>
                        </a:rPr>
                        <a:t>arXiv</a:t>
                      </a:r>
                      <a:r>
                        <a:rPr lang="en-IN" sz="2000" dirty="0">
                          <a:solidFill>
                            <a:schemeClr val="bg1"/>
                          </a:solidFill>
                        </a:rPr>
                        <a:t> preprint arXiv:2010.11929. </a:t>
                      </a:r>
                    </a:p>
                    <a:p>
                      <a:pPr algn="just" rtl="0">
                        <a:spcBef>
                          <a:spcPts val="1200"/>
                        </a:spcBef>
                        <a:spcAft>
                          <a:spcPct val="0"/>
                        </a:spcAft>
                      </a:pPr>
                      <a:r>
                        <a:rPr lang="en-IN" sz="2000" dirty="0">
                          <a:solidFill>
                            <a:schemeClr val="bg1"/>
                          </a:solidFill>
                        </a:rPr>
                        <a:t>[23]. Kim, J., Jeong, K., Choi, H., &amp; Seo, K. (2020). GAN-Based Anomaly Detection In Imbalance Problems. ECCV Workshops. </a:t>
                      </a:r>
                    </a:p>
                    <a:p>
                      <a:pPr algn="just" rtl="0">
                        <a:spcBef>
                          <a:spcPts val="1200"/>
                        </a:spcBef>
                        <a:spcAft>
                          <a:spcPct val="0"/>
                        </a:spcAft>
                      </a:pPr>
                      <a:r>
                        <a:rPr lang="en-IN" sz="2000" dirty="0">
                          <a:solidFill>
                            <a:schemeClr val="bg1"/>
                          </a:solidFill>
                        </a:rPr>
                        <a:t>[24]. Vaswani, A., </a:t>
                      </a:r>
                      <a:r>
                        <a:rPr lang="en-IN" sz="2000" dirty="0" err="1">
                          <a:solidFill>
                            <a:schemeClr val="bg1"/>
                          </a:solidFill>
                        </a:rPr>
                        <a:t>Shazeer</a:t>
                      </a:r>
                      <a:r>
                        <a:rPr lang="en-IN" sz="2000" dirty="0">
                          <a:solidFill>
                            <a:schemeClr val="bg1"/>
                          </a:solidFill>
                        </a:rPr>
                        <a:t>, N., Parmar, N., </a:t>
                      </a:r>
                      <a:r>
                        <a:rPr lang="en-IN" sz="2000" dirty="0" err="1">
                          <a:solidFill>
                            <a:schemeClr val="bg1"/>
                          </a:solidFill>
                        </a:rPr>
                        <a:t>Uszkoreit</a:t>
                      </a:r>
                      <a:r>
                        <a:rPr lang="en-IN" sz="2000" dirty="0">
                          <a:solidFill>
                            <a:schemeClr val="bg1"/>
                          </a:solidFill>
                        </a:rPr>
                        <a:t>, J., Jones, L., Gomez, A. N., Kaiser, Ł. &amp; </a:t>
                      </a:r>
                      <a:r>
                        <a:rPr lang="en-IN" sz="2000" dirty="0" err="1">
                          <a:solidFill>
                            <a:schemeClr val="bg1"/>
                          </a:solidFill>
                        </a:rPr>
                        <a:t>Polosukhin</a:t>
                      </a:r>
                      <a:r>
                        <a:rPr lang="en-IN" sz="2000" dirty="0">
                          <a:solidFill>
                            <a:schemeClr val="bg1"/>
                          </a:solidFill>
                        </a:rPr>
                        <a:t>, I. (2017). Attention is all you need. Advances in Neural Information Processing Systems (p./pp. 5998--6008).</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6458057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3985138" y="3964245"/>
            <a:ext cx="10688650" cy="2291835"/>
          </a:xfrm>
          <a:prstGeom prst="rect">
            <a:avLst/>
          </a:prstGeom>
        </p:spPr>
        <p:txBody>
          <a:bodyPr lIns="0" tIns="0" rIns="0" bIns="0" rtlCol="0" anchor="t">
            <a:spAutoFit/>
          </a:bodyPr>
          <a:lstStyle/>
          <a:p>
            <a:pPr algn="ctr">
              <a:lnSpc>
                <a:spcPts val="16060"/>
              </a:lnSpc>
              <a:spcBef>
                <a:spcPct val="0"/>
              </a:spcBef>
            </a:pPr>
            <a:r>
              <a:rPr lang="en-US" sz="14600">
                <a:solidFill>
                  <a:srgbClr val="2667FF"/>
                </a:solidFill>
                <a:latin typeface="Codec Pro Bold"/>
              </a:rPr>
              <a:t>THANK YOU</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txBody>
          <a:bodyPr/>
          <a:lstStyle/>
          <a:p>
            <a:endParaRPr/>
          </a:p>
        </p:txBody>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txBody>
          <a:bodyPr/>
          <a:lstStyle/>
          <a:p>
            <a:endParaRPr/>
          </a:p>
        </p:txBody>
      </p:sp>
      <p:graphicFrame>
        <p:nvGraphicFramePr>
          <p:cNvPr id="4" name="Table 4"/>
          <p:cNvGraphicFramePr>
            <a:graphicFrameLocks noGrp="1"/>
          </p:cNvGraphicFramePr>
          <p:nvPr>
            <p:extLst>
              <p:ext uri="{D42A27DB-BD31-4B8C-83A1-F6EECF244321}">
                <p14:modId xmlns:p14="http://schemas.microsoft.com/office/powerpoint/2010/main" val="2196602019"/>
              </p:ext>
            </p:extLst>
          </p:nvPr>
        </p:nvGraphicFramePr>
        <p:xfrm>
          <a:off x="407377" y="2019300"/>
          <a:ext cx="16851923" cy="7239000"/>
        </p:xfrm>
        <a:graphic>
          <a:graphicData uri="http://schemas.openxmlformats.org/drawingml/2006/table">
            <a:tbl>
              <a:tblPr/>
              <a:tblGrid>
                <a:gridCol w="16851923">
                  <a:extLst>
                    <a:ext uri="{9D8B030D-6E8A-4147-A177-3AD203B41FA5}">
                      <a16:colId xmlns:a16="http://schemas.microsoft.com/office/drawing/2014/main" val="20000"/>
                    </a:ext>
                  </a:extLst>
                </a:gridCol>
              </a:tblGrid>
              <a:tr h="5421732">
                <a:tc>
                  <a:txBody>
                    <a:bodyPr/>
                    <a:lstStyle/>
                    <a:p>
                      <a:pPr marL="457200" indent="-457200" algn="just">
                        <a:lnSpc>
                          <a:spcPts val="3639"/>
                        </a:lnSpc>
                        <a:buFont typeface="Arial" pitchFamily="34" charset="0"/>
                        <a:buChar char="•"/>
                        <a:defRPr/>
                      </a:pPr>
                      <a:r>
                        <a:rPr lang="en-US" sz="3400" dirty="0">
                          <a:solidFill>
                            <a:schemeClr val="bg1"/>
                          </a:solidFill>
                        </a:rPr>
                        <a:t>In recent years, anomaly detection in image data has gained significant attention due to its wide-range applications in various domains such as manufacturing, medical imaging and surveillance. </a:t>
                      </a:r>
                    </a:p>
                    <a:p>
                      <a:pPr marL="457200" indent="-457200" algn="just">
                        <a:lnSpc>
                          <a:spcPts val="3639"/>
                        </a:lnSpc>
                        <a:buFont typeface="Arial" pitchFamily="34" charset="0"/>
                        <a:buChar char="•"/>
                        <a:defRPr/>
                      </a:pPr>
                      <a:r>
                        <a:rPr lang="en-US" sz="3400" dirty="0">
                          <a:solidFill>
                            <a:schemeClr val="bg1"/>
                          </a:solidFill>
                        </a:rPr>
                        <a:t>Conventional approaches hardly grasp the complexity of intricate image dataset since they rely on manually created features or statistical models. Using architectures is hence essential for obtaining superior performance in the field of anomaly detection in images a variety of. In this study, two different approaches both focused on </a:t>
                      </a:r>
                      <a:r>
                        <a:rPr lang="en-US" sz="3400" dirty="0" err="1">
                          <a:solidFill>
                            <a:schemeClr val="bg1"/>
                          </a:solidFill>
                        </a:rPr>
                        <a:t>TransGAN</a:t>
                      </a:r>
                      <a:r>
                        <a:rPr lang="en-US" sz="3400" dirty="0">
                          <a:solidFill>
                            <a:schemeClr val="bg1"/>
                          </a:solidFill>
                        </a:rPr>
                        <a:t>.</a:t>
                      </a:r>
                    </a:p>
                    <a:p>
                      <a:pPr marL="457200" indent="-457200" algn="just">
                        <a:lnSpc>
                          <a:spcPts val="3639"/>
                        </a:lnSpc>
                        <a:buFont typeface="Arial" pitchFamily="34" charset="0"/>
                        <a:buChar char="•"/>
                        <a:defRPr/>
                      </a:pPr>
                      <a:r>
                        <a:rPr lang="en-US" sz="3400" dirty="0">
                          <a:solidFill>
                            <a:schemeClr val="bg1"/>
                          </a:solidFill>
                        </a:rPr>
                        <a:t>Unlike traditional GANs, which primarily rely on convolutional layers, </a:t>
                      </a:r>
                      <a:r>
                        <a:rPr lang="en-US" sz="3400" dirty="0" err="1">
                          <a:solidFill>
                            <a:schemeClr val="bg1"/>
                          </a:solidFill>
                        </a:rPr>
                        <a:t>TransGAN</a:t>
                      </a:r>
                      <a:r>
                        <a:rPr lang="en-US" sz="3400" dirty="0">
                          <a:solidFill>
                            <a:schemeClr val="bg1"/>
                          </a:solidFill>
                        </a:rPr>
                        <a:t> utilizes </a:t>
                      </a:r>
                      <a:r>
                        <a:rPr lang="en-US" sz="3400" dirty="0" err="1">
                          <a:solidFill>
                            <a:schemeClr val="bg1"/>
                          </a:solidFill>
                        </a:rPr>
                        <a:t>TransformerEncoder</a:t>
                      </a:r>
                      <a:r>
                        <a:rPr lang="en-US" sz="3400" dirty="0">
                          <a:solidFill>
                            <a:schemeClr val="bg1"/>
                          </a:solidFill>
                        </a:rPr>
                        <a:t> layers to capture spatial dependencies. This enhances the quality of images that are produced and enable usage across several applications. </a:t>
                      </a:r>
                    </a:p>
                    <a:p>
                      <a:pPr marL="457200" indent="-457200" algn="just">
                        <a:lnSpc>
                          <a:spcPts val="3639"/>
                        </a:lnSpc>
                        <a:buFont typeface="Arial" pitchFamily="34" charset="0"/>
                        <a:buChar char="•"/>
                        <a:defRPr/>
                      </a:pPr>
                      <a:r>
                        <a:rPr lang="en-US" sz="3400" dirty="0">
                          <a:solidFill>
                            <a:schemeClr val="bg1"/>
                          </a:solidFill>
                        </a:rPr>
                        <a:t>We use iterative latent space mapping method for anomaly detection for MVTEC-AD data set.</a:t>
                      </a:r>
                    </a:p>
                    <a:p>
                      <a:pPr marL="457200" indent="-457200" algn="just">
                        <a:lnSpc>
                          <a:spcPts val="3639"/>
                        </a:lnSpc>
                        <a:buFont typeface="Arial" pitchFamily="34" charset="0"/>
                        <a:buChar char="•"/>
                        <a:defRPr/>
                      </a:pPr>
                      <a:r>
                        <a:rPr lang="en-US" sz="3400" dirty="0">
                          <a:solidFill>
                            <a:schemeClr val="bg1"/>
                          </a:solidFill>
                        </a:rPr>
                        <a:t>For unbalanced dataset CIFAR-10 dataset, we use ResNet50 to extract features from real image to map it to the noise input of the generator. We also make use of two discriminators one for normal data and the other for anomalous data to address the imbalance in data.</a:t>
                      </a:r>
                      <a:endParaRPr lang="en-US" sz="3400" dirty="0">
                        <a:solidFill>
                          <a:schemeClr val="bg1"/>
                        </a:solidFill>
                        <a:latin typeface="Codec Pro"/>
                      </a:endParaRP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9" name="TextBox 9"/>
          <p:cNvSpPr txBox="1"/>
          <p:nvPr/>
        </p:nvSpPr>
        <p:spPr>
          <a:xfrm>
            <a:off x="1066800" y="712942"/>
            <a:ext cx="7367832" cy="1064394"/>
          </a:xfrm>
          <a:prstGeom prst="rect">
            <a:avLst/>
          </a:prstGeom>
        </p:spPr>
        <p:txBody>
          <a:bodyPr lIns="0" tIns="0" rIns="0" bIns="0" rtlCol="0" anchor="t">
            <a:spAutoFit/>
          </a:bodyPr>
          <a:lstStyle/>
          <a:p>
            <a:pPr>
              <a:lnSpc>
                <a:spcPts val="8250"/>
              </a:lnSpc>
            </a:pPr>
            <a:r>
              <a:rPr lang="en-US" sz="7500">
                <a:solidFill>
                  <a:srgbClr val="FFFFFF"/>
                </a:solidFill>
                <a:latin typeface="Codec Pro Bold"/>
              </a:rPr>
              <a:t>INTRODUCTION</a:t>
            </a:r>
          </a:p>
        </p:txBody>
      </p:sp>
      <p:sp>
        <p:nvSpPr>
          <p:cNvPr id="10" name="TextBox 10"/>
          <p:cNvSpPr txBox="1"/>
          <p:nvPr/>
        </p:nvSpPr>
        <p:spPr>
          <a:xfrm>
            <a:off x="15136406"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6" action="ppaction://hlinksldjump"/>
              </a:rPr>
              <a:t>Back to Agenda</a:t>
            </a:r>
          </a:p>
        </p:txBody>
      </p:sp>
      <p:sp>
        <p:nvSpPr>
          <p:cNvPr id="5" name="TextBox 4">
            <a:extLst>
              <a:ext uri="{FF2B5EF4-FFF2-40B4-BE49-F238E27FC236}">
                <a16:creationId xmlns:a16="http://schemas.microsoft.com/office/drawing/2014/main" id="{6F6AB743-7415-E0EB-5F52-0C1A8C645D5A}"/>
              </a:ext>
            </a:extLst>
          </p:cNvPr>
          <p:cNvSpPr txBox="1"/>
          <p:nvPr/>
        </p:nvSpPr>
        <p:spPr>
          <a:xfrm>
            <a:off x="17411700" y="9403583"/>
            <a:ext cx="1752600" cy="707886"/>
          </a:xfrm>
          <a:prstGeom prst="rect">
            <a:avLst/>
          </a:prstGeom>
          <a:noFill/>
        </p:spPr>
        <p:txBody>
          <a:bodyPr wrap="square" rtlCol="0">
            <a:spAutoFit/>
          </a:bodyPr>
          <a:lstStyle/>
          <a:p>
            <a:r>
              <a:rPr lang="en-IN" sz="4000" b="1" dirty="0">
                <a:solidFill>
                  <a:schemeClr val="bg1"/>
                </a:solidFill>
              </a:rPr>
              <a:t>4</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923216" y="-84521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a:p>
        </p:txBody>
      </p:sp>
      <p:sp>
        <p:nvSpPr>
          <p:cNvPr id="3" name="TextBox 3"/>
          <p:cNvSpPr txBox="1"/>
          <p:nvPr/>
        </p:nvSpPr>
        <p:spPr>
          <a:xfrm>
            <a:off x="1028700" y="2019300"/>
            <a:ext cx="136017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PROBLEM STATEMENT</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28700" y="3839325"/>
            <a:ext cx="16116300" cy="5191229"/>
          </a:xfrm>
          <a:prstGeom prst="rect">
            <a:avLst/>
          </a:prstGeom>
        </p:spPr>
        <p:txBody>
          <a:bodyPr wrap="square" lIns="0" tIns="0" rIns="0" bIns="0" rtlCol="0" anchor="t">
            <a:spAutoFit/>
          </a:bodyPr>
          <a:lstStyle/>
          <a:p>
            <a:pPr marL="342900" indent="-342900" algn="just">
              <a:lnSpc>
                <a:spcPts val="4196"/>
              </a:lnSpc>
              <a:spcBef>
                <a:spcPts val="1000"/>
              </a:spcBef>
              <a:buFont typeface="Arial" panose="020B0604020202020204" pitchFamily="34" charset="0"/>
              <a:buChar char="•"/>
            </a:pPr>
            <a:r>
              <a:rPr lang="en-US" sz="2800" dirty="0">
                <a:solidFill>
                  <a:srgbClr val="000000"/>
                </a:solidFill>
                <a:latin typeface="Codec Pro"/>
              </a:rPr>
              <a:t>This project is aimed at making use of advancements and approaches for anomaly detection using  </a:t>
            </a:r>
            <a:r>
              <a:rPr lang="en-US" sz="2800" dirty="0" err="1">
                <a:solidFill>
                  <a:srgbClr val="000000"/>
                </a:solidFill>
                <a:latin typeface="Codec Pro"/>
              </a:rPr>
              <a:t>TransGAN</a:t>
            </a:r>
            <a:r>
              <a:rPr lang="en-US" sz="2800" dirty="0">
                <a:solidFill>
                  <a:srgbClr val="000000"/>
                </a:solidFill>
                <a:latin typeface="Codec Pro"/>
              </a:rPr>
              <a:t> architecture.</a:t>
            </a:r>
          </a:p>
          <a:p>
            <a:pPr marL="342900" indent="-342900" algn="just">
              <a:lnSpc>
                <a:spcPts val="4196"/>
              </a:lnSpc>
              <a:spcBef>
                <a:spcPts val="1000"/>
              </a:spcBef>
              <a:buFont typeface="Arial" panose="020B0604020202020204" pitchFamily="34" charset="0"/>
              <a:buChar char="•"/>
            </a:pPr>
            <a:r>
              <a:rPr lang="en-US" sz="2800" dirty="0">
                <a:solidFill>
                  <a:srgbClr val="000000"/>
                </a:solidFill>
                <a:latin typeface="Codec Pro"/>
              </a:rPr>
              <a:t>By leveraging advanced methods while addressing current challenges, goal of this project is to enhance effectiveness and applicability of the anomaly detection system in real-world use-cases.</a:t>
            </a:r>
          </a:p>
          <a:p>
            <a:pPr marL="342900" indent="-342900" algn="just">
              <a:lnSpc>
                <a:spcPts val="4196"/>
              </a:lnSpc>
              <a:spcBef>
                <a:spcPts val="1000"/>
              </a:spcBef>
              <a:buFont typeface="Arial" panose="020B0604020202020204" pitchFamily="34" charset="0"/>
              <a:buChar char="•"/>
            </a:pPr>
            <a:r>
              <a:rPr lang="en-US" sz="2800" dirty="0">
                <a:solidFill>
                  <a:srgbClr val="000000"/>
                </a:solidFill>
                <a:latin typeface="Codec Pro"/>
              </a:rPr>
              <a:t>Through experimentation of different approaches, this project demonstrates the capability of </a:t>
            </a:r>
            <a:r>
              <a:rPr lang="en-US" sz="2800" dirty="0" err="1">
                <a:solidFill>
                  <a:srgbClr val="000000"/>
                </a:solidFill>
                <a:latin typeface="Codec Pro"/>
              </a:rPr>
              <a:t>TransGAN</a:t>
            </a:r>
            <a:r>
              <a:rPr lang="en-US" sz="2800" dirty="0">
                <a:solidFill>
                  <a:srgbClr val="000000"/>
                </a:solidFill>
                <a:latin typeface="Codec Pro"/>
              </a:rPr>
              <a:t> architecture for anomaly detection across different image datasets.</a:t>
            </a:r>
          </a:p>
          <a:p>
            <a:pPr marL="342900" indent="-342900" algn="just">
              <a:lnSpc>
                <a:spcPts val="4196"/>
              </a:lnSpc>
              <a:spcBef>
                <a:spcPts val="1000"/>
              </a:spcBef>
              <a:buFont typeface="Arial" panose="020B0604020202020204" pitchFamily="34" charset="0"/>
              <a:buChar char="•"/>
            </a:pPr>
            <a:r>
              <a:rPr lang="en-US" sz="2800" dirty="0">
                <a:solidFill>
                  <a:srgbClr val="000000"/>
                </a:solidFill>
                <a:latin typeface="Codec Pro"/>
              </a:rPr>
              <a:t>Ultimately, this project aims to contribute to the increasing advancements in anomaly detection applications and provide practical solutions for real-world anomaly detection.</a:t>
            </a:r>
          </a:p>
        </p:txBody>
      </p:sp>
      <p:sp>
        <p:nvSpPr>
          <p:cNvPr id="5" name="TextBox 4">
            <a:extLst>
              <a:ext uri="{FF2B5EF4-FFF2-40B4-BE49-F238E27FC236}">
                <a16:creationId xmlns:a16="http://schemas.microsoft.com/office/drawing/2014/main" id="{23BC79D3-B81F-66CE-B3B1-7F70774DED1A}"/>
              </a:ext>
            </a:extLst>
          </p:cNvPr>
          <p:cNvSpPr txBox="1"/>
          <p:nvPr/>
        </p:nvSpPr>
        <p:spPr>
          <a:xfrm>
            <a:off x="17411700" y="9403583"/>
            <a:ext cx="1752600" cy="707886"/>
          </a:xfrm>
          <a:prstGeom prst="rect">
            <a:avLst/>
          </a:prstGeom>
          <a:noFill/>
        </p:spPr>
        <p:txBody>
          <a:bodyPr wrap="square" rtlCol="0">
            <a:spAutoFit/>
          </a:bodyPr>
          <a:lstStyle/>
          <a:p>
            <a:r>
              <a:rPr lang="en-IN" sz="4000" b="1" dirty="0"/>
              <a:t>5</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TextBox 3"/>
          <p:cNvSpPr txBox="1"/>
          <p:nvPr/>
        </p:nvSpPr>
        <p:spPr>
          <a:xfrm>
            <a:off x="700901" y="800100"/>
            <a:ext cx="14435506" cy="1166666"/>
          </a:xfrm>
          <a:prstGeom prst="rect">
            <a:avLst/>
          </a:prstGeom>
        </p:spPr>
        <p:txBody>
          <a:bodyPr wrap="square" lIns="0" tIns="0" rIns="0" bIns="0" rtlCol="0" anchor="t">
            <a:spAutoFit/>
          </a:bodyPr>
          <a:lstStyle/>
          <a:p>
            <a:pPr>
              <a:lnSpc>
                <a:spcPts val="8999"/>
              </a:lnSpc>
            </a:pPr>
            <a:r>
              <a:rPr lang="en-US" sz="8999">
                <a:solidFill>
                  <a:srgbClr val="2667FF"/>
                </a:solidFill>
                <a:latin typeface="Codec Pro Bold"/>
              </a:rPr>
              <a:t>RESEARCH	OBJECTIVES</a:t>
            </a:r>
          </a:p>
        </p:txBody>
      </p:sp>
      <p:sp>
        <p:nvSpPr>
          <p:cNvPr id="4" name="TextBox 4"/>
          <p:cNvSpPr txBox="1"/>
          <p:nvPr/>
        </p:nvSpPr>
        <p:spPr>
          <a:xfrm>
            <a:off x="15136406"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5" name="TextBox 5"/>
          <p:cNvSpPr txBox="1"/>
          <p:nvPr/>
        </p:nvSpPr>
        <p:spPr>
          <a:xfrm>
            <a:off x="708922" y="3088194"/>
            <a:ext cx="16878300" cy="5729838"/>
          </a:xfrm>
          <a:prstGeom prst="rect">
            <a:avLst/>
          </a:prstGeom>
        </p:spPr>
        <p:txBody>
          <a:bodyPr wrap="square" lIns="0" tIns="0" rIns="0" bIns="0" rtlCol="0" anchor="t">
            <a:spAutoFit/>
          </a:bodyPr>
          <a:lstStyle/>
          <a:p>
            <a:pPr marL="514350" indent="-514350">
              <a:lnSpc>
                <a:spcPts val="4210"/>
              </a:lnSpc>
              <a:spcAft>
                <a:spcPts val="1800"/>
              </a:spcAft>
              <a:buFont typeface="+mj-lt"/>
              <a:buAutoNum type="arabicPeriod"/>
            </a:pPr>
            <a:r>
              <a:rPr lang="en-US" sz="2800">
                <a:solidFill>
                  <a:srgbClr val="FFFFFF"/>
                </a:solidFill>
                <a:latin typeface="Codec Pro"/>
              </a:rPr>
              <a:t> Train TransGAN for MVTecAD and CIFAR-10 datasets and assess its performance across anomaly types and severities.</a:t>
            </a:r>
          </a:p>
          <a:p>
            <a:pPr marL="514350" indent="-514350">
              <a:lnSpc>
                <a:spcPts val="4210"/>
              </a:lnSpc>
              <a:spcAft>
                <a:spcPts val="1800"/>
              </a:spcAft>
              <a:buFont typeface="+mj-lt"/>
              <a:buAutoNum type="arabicPeriod"/>
            </a:pPr>
            <a:r>
              <a:rPr lang="en-US" sz="2800">
                <a:solidFill>
                  <a:srgbClr val="FFFFFF"/>
                </a:solidFill>
                <a:latin typeface="Codec Pro"/>
              </a:rPr>
              <a:t>Explore the latent space representation of the Generator to detect anomalies.</a:t>
            </a:r>
          </a:p>
          <a:p>
            <a:pPr marL="514350" indent="-514350">
              <a:lnSpc>
                <a:spcPts val="4210"/>
              </a:lnSpc>
              <a:spcAft>
                <a:spcPts val="1800"/>
              </a:spcAft>
              <a:buFont typeface="+mj-lt"/>
              <a:buAutoNum type="arabicPeriod"/>
            </a:pPr>
            <a:r>
              <a:rPr lang="en-US" sz="2800">
                <a:solidFill>
                  <a:srgbClr val="FFFFFF"/>
                </a:solidFill>
                <a:latin typeface="Codec Pro"/>
              </a:rPr>
              <a:t>Integrating ResNet50 with the TransGAN and making use of two discriminators for addressing the imbalanced dataset.</a:t>
            </a:r>
          </a:p>
          <a:p>
            <a:pPr marL="514350" indent="-514350">
              <a:lnSpc>
                <a:spcPts val="4210"/>
              </a:lnSpc>
              <a:spcAft>
                <a:spcPts val="1800"/>
              </a:spcAft>
              <a:buFont typeface="+mj-lt"/>
              <a:buAutoNum type="arabicPeriod"/>
            </a:pPr>
            <a:r>
              <a:rPr lang="en-US" sz="2800">
                <a:solidFill>
                  <a:srgbClr val="FFFFFF"/>
                </a:solidFill>
                <a:latin typeface="Codec Pro"/>
              </a:rPr>
              <a:t>Conduct extensive experimentation and evaluation to assess the effectiveness and robustness of both the approaches used in the project.</a:t>
            </a:r>
          </a:p>
          <a:p>
            <a:pPr marL="514350" indent="-514350">
              <a:lnSpc>
                <a:spcPts val="4210"/>
              </a:lnSpc>
              <a:spcAft>
                <a:spcPts val="1800"/>
              </a:spcAft>
              <a:buFont typeface="+mj-lt"/>
              <a:buAutoNum type="arabicPeriod"/>
            </a:pPr>
            <a:r>
              <a:rPr lang="en-US" sz="2800">
                <a:solidFill>
                  <a:srgbClr val="FFFFFF"/>
                </a:solidFill>
                <a:latin typeface="Codec Pro"/>
              </a:rPr>
              <a:t>Integrating and adapting anomaly detection techniques to new domains and application areas, each with its unique challenges and requirements.</a:t>
            </a:r>
          </a:p>
        </p:txBody>
      </p:sp>
      <p:sp>
        <p:nvSpPr>
          <p:cNvPr id="2" name="TextBox 1">
            <a:extLst>
              <a:ext uri="{FF2B5EF4-FFF2-40B4-BE49-F238E27FC236}">
                <a16:creationId xmlns:a16="http://schemas.microsoft.com/office/drawing/2014/main" id="{1ED1FA08-ACA3-F156-F6F3-E2BB85261BEC}"/>
              </a:ext>
            </a:extLst>
          </p:cNvPr>
          <p:cNvSpPr txBox="1"/>
          <p:nvPr/>
        </p:nvSpPr>
        <p:spPr>
          <a:xfrm>
            <a:off x="17411700" y="9403583"/>
            <a:ext cx="1752600" cy="707886"/>
          </a:xfrm>
          <a:prstGeom prst="rect">
            <a:avLst/>
          </a:prstGeom>
          <a:noFill/>
        </p:spPr>
        <p:txBody>
          <a:bodyPr wrap="square" rtlCol="0">
            <a:spAutoFit/>
          </a:bodyPr>
          <a:lstStyle/>
          <a:p>
            <a:r>
              <a:rPr lang="en-IN" sz="4000" b="1" dirty="0">
                <a:solidFill>
                  <a:schemeClr val="bg1"/>
                </a:solidFill>
              </a:rPr>
              <a:t>6</a:t>
            </a:r>
          </a:p>
        </p:txBody>
      </p:sp>
    </p:spTree>
    <p:extLst>
      <p:ext uri="{BB962C8B-B14F-4D97-AF65-F5344CB8AC3E}">
        <p14:creationId xmlns:p14="http://schemas.microsoft.com/office/powerpoint/2010/main" val="227634044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618417" y="-1165252"/>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Research Objectives</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609600" y="3314700"/>
            <a:ext cx="17068800" cy="5334345"/>
          </a:xfrm>
          <a:prstGeom prst="rect">
            <a:avLst/>
          </a:prstGeom>
        </p:spPr>
        <p:txBody>
          <a:bodyPr wrap="square" lIns="0" tIns="0" rIns="0" bIns="0" rtlCol="0" anchor="t">
            <a:spAutoFit/>
          </a:bodyPr>
          <a:lstStyle/>
          <a:p>
            <a:pPr algn="just">
              <a:lnSpc>
                <a:spcPts val="4196"/>
              </a:lnSpc>
            </a:pPr>
            <a:r>
              <a:rPr lang="en-US" sz="3000" b="1" i="0" dirty="0">
                <a:solidFill>
                  <a:srgbClr val="030303"/>
                </a:solidFill>
                <a:effectLst/>
                <a:latin typeface="Century" panose="02040604050505020304" pitchFamily="18" charset="0"/>
              </a:rPr>
              <a:t>Key Discoveries:</a:t>
            </a:r>
          </a:p>
          <a:p>
            <a:pPr algn="just">
              <a:lnSpc>
                <a:spcPts val="4196"/>
              </a:lnSpc>
            </a:pPr>
            <a:r>
              <a:rPr lang="en-US" sz="3000" b="0" i="0" dirty="0">
                <a:solidFill>
                  <a:srgbClr val="030303"/>
                </a:solidFill>
                <a:effectLst/>
                <a:latin typeface="Century" panose="02040604050505020304" pitchFamily="18" charset="0"/>
              </a:rPr>
              <a:t>GANs &amp; Transformers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Potential in anomaly detection but require more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Transformers enhance accuracy in image classification.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Combined GANs and transformers show promise but need further study.</a:t>
            </a:r>
          </a:p>
          <a:p>
            <a:pPr algn="just">
              <a:lnSpc>
                <a:spcPts val="4196"/>
              </a:lnSpc>
            </a:pPr>
            <a:endParaRPr lang="en-US" sz="3000" b="0" i="0" dirty="0">
              <a:solidFill>
                <a:srgbClr val="030303"/>
              </a:solidFill>
              <a:effectLst/>
              <a:latin typeface="Century" panose="02040604050505020304" pitchFamily="18" charset="0"/>
            </a:endParaRPr>
          </a:p>
          <a:p>
            <a:pPr algn="just">
              <a:lnSpc>
                <a:spcPts val="4196"/>
              </a:lnSpc>
            </a:pPr>
            <a:r>
              <a:rPr lang="en-US" sz="3000" b="1" i="0" dirty="0">
                <a:solidFill>
                  <a:srgbClr val="030303"/>
                </a:solidFill>
                <a:effectLst/>
                <a:latin typeface="Century" panose="02040604050505020304" pitchFamily="18" charset="0"/>
              </a:rPr>
              <a:t>Gaps Identified:</a:t>
            </a:r>
          </a:p>
          <a:p>
            <a:pPr marL="457200" indent="-457200" algn="just">
              <a:lnSpc>
                <a:spcPts val="4196"/>
              </a:lnSpc>
              <a:buFont typeface="Arial" pitchFamily="34" charset="0"/>
              <a:buChar char="•"/>
            </a:pPr>
            <a:r>
              <a:rPr lang="en-US" sz="3000" b="0" i="0" dirty="0">
                <a:solidFill>
                  <a:srgbClr val="030303"/>
                </a:solidFill>
                <a:effectLst/>
                <a:latin typeface="Century" panose="02040604050505020304" pitchFamily="18" charset="0"/>
              </a:rPr>
              <a:t>Lack of extensive exploration into combined GANs and transformers' potential.</a:t>
            </a:r>
          </a:p>
          <a:p>
            <a:pPr marL="457200" indent="-457200" algn="just">
              <a:lnSpc>
                <a:spcPts val="4196"/>
              </a:lnSpc>
              <a:buFont typeface="Arial" pitchFamily="34" charset="0"/>
              <a:buChar char="•"/>
            </a:pPr>
            <a:r>
              <a:rPr lang="en-US" sz="3000" b="0" i="0" dirty="0">
                <a:solidFill>
                  <a:srgbClr val="030303"/>
                </a:solidFill>
                <a:effectLst/>
                <a:latin typeface="Century" panose="02040604050505020304" pitchFamily="18" charset="0"/>
              </a:rPr>
              <a:t>Limited comparative studies to determine optimal anomaly detection approaches.</a:t>
            </a:r>
          </a:p>
          <a:p>
            <a:pPr marL="457200" indent="-457200" algn="just">
              <a:lnSpc>
                <a:spcPts val="4196"/>
              </a:lnSpc>
              <a:buFont typeface="Arial" pitchFamily="34" charset="0"/>
              <a:buChar char="•"/>
            </a:pPr>
            <a:r>
              <a:rPr lang="en-US" sz="3000" b="0" i="0" dirty="0">
                <a:solidFill>
                  <a:srgbClr val="030303"/>
                </a:solidFill>
                <a:effectLst/>
                <a:latin typeface="Century" panose="02040604050505020304" pitchFamily="18" charset="0"/>
              </a:rPr>
              <a:t>Need for practical implementations for real-world use.</a:t>
            </a:r>
          </a:p>
        </p:txBody>
      </p:sp>
      <p:sp>
        <p:nvSpPr>
          <p:cNvPr id="5" name="TextBox 4">
            <a:extLst>
              <a:ext uri="{FF2B5EF4-FFF2-40B4-BE49-F238E27FC236}">
                <a16:creationId xmlns:a16="http://schemas.microsoft.com/office/drawing/2014/main" id="{6A1CA0D8-B3EA-D39C-B094-8F1285871E7A}"/>
              </a:ext>
            </a:extLst>
          </p:cNvPr>
          <p:cNvSpPr txBox="1"/>
          <p:nvPr/>
        </p:nvSpPr>
        <p:spPr>
          <a:xfrm>
            <a:off x="17411700" y="9403583"/>
            <a:ext cx="1752600" cy="707886"/>
          </a:xfrm>
          <a:prstGeom prst="rect">
            <a:avLst/>
          </a:prstGeom>
          <a:noFill/>
        </p:spPr>
        <p:txBody>
          <a:bodyPr wrap="square" rtlCol="0">
            <a:spAutoFit/>
          </a:bodyPr>
          <a:lstStyle/>
          <a:p>
            <a:r>
              <a:rPr lang="en-IN" sz="4000" b="1" dirty="0"/>
              <a:t>7</a:t>
            </a:r>
          </a:p>
        </p:txBody>
      </p:sp>
    </p:spTree>
    <p:extLst>
      <p:ext uri="{BB962C8B-B14F-4D97-AF65-F5344CB8AC3E}">
        <p14:creationId xmlns:p14="http://schemas.microsoft.com/office/powerpoint/2010/main" val="405392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15136406"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2" name="Freeform 2">
            <a:extLst>
              <a:ext uri="{FF2B5EF4-FFF2-40B4-BE49-F238E27FC236}">
                <a16:creationId xmlns:a16="http://schemas.microsoft.com/office/drawing/2014/main" id="{1B042316-495C-86BB-A288-52260CDA325A}"/>
              </a:ext>
            </a:extLst>
          </p:cNvPr>
          <p:cNvSpPr/>
          <p:nvPr/>
        </p:nvSpPr>
        <p:spPr>
          <a:xfrm flipH="1">
            <a:off x="-1981200" y="726457"/>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a:p>
        </p:txBody>
      </p:sp>
      <p:sp>
        <p:nvSpPr>
          <p:cNvPr id="3" name="TextBox 3"/>
          <p:cNvSpPr txBox="1"/>
          <p:nvPr/>
        </p:nvSpPr>
        <p:spPr>
          <a:xfrm>
            <a:off x="5172075" y="4335245"/>
            <a:ext cx="7943850" cy="2340962"/>
          </a:xfrm>
          <a:prstGeom prst="rect">
            <a:avLst/>
          </a:prstGeom>
        </p:spPr>
        <p:txBody>
          <a:bodyPr wrap="square" lIns="0" tIns="0" rIns="0" bIns="0" rtlCol="0" anchor="t">
            <a:spAutoFit/>
          </a:bodyPr>
          <a:lstStyle/>
          <a:p>
            <a:pPr algn="ctr">
              <a:lnSpc>
                <a:spcPts val="8999"/>
              </a:lnSpc>
            </a:pPr>
            <a:r>
              <a:rPr lang="en-US" sz="9600" b="1" dirty="0">
                <a:solidFill>
                  <a:srgbClr val="FFFFFF"/>
                </a:solidFill>
                <a:latin typeface="Codec Pro Bold"/>
              </a:rPr>
              <a:t>PROPOSED</a:t>
            </a:r>
          </a:p>
          <a:p>
            <a:pPr algn="ctr">
              <a:lnSpc>
                <a:spcPts val="8999"/>
              </a:lnSpc>
            </a:pPr>
            <a:r>
              <a:rPr lang="en-US" sz="9600" b="1" dirty="0">
                <a:solidFill>
                  <a:srgbClr val="FFFFFF"/>
                </a:solidFill>
                <a:latin typeface="Codec Pro Bold"/>
              </a:rPr>
              <a:t>SYSTEM</a:t>
            </a:r>
          </a:p>
        </p:txBody>
      </p:sp>
      <p:sp>
        <p:nvSpPr>
          <p:cNvPr id="5" name="TextBox 4">
            <a:extLst>
              <a:ext uri="{FF2B5EF4-FFF2-40B4-BE49-F238E27FC236}">
                <a16:creationId xmlns:a16="http://schemas.microsoft.com/office/drawing/2014/main" id="{DA6E96A0-D86D-17CF-3845-00D3D143D7A8}"/>
              </a:ext>
            </a:extLst>
          </p:cNvPr>
          <p:cNvSpPr txBox="1"/>
          <p:nvPr/>
        </p:nvSpPr>
        <p:spPr>
          <a:xfrm>
            <a:off x="17411700" y="9403583"/>
            <a:ext cx="1752600" cy="707886"/>
          </a:xfrm>
          <a:prstGeom prst="rect">
            <a:avLst/>
          </a:prstGeom>
          <a:noFill/>
        </p:spPr>
        <p:txBody>
          <a:bodyPr wrap="square" rtlCol="0">
            <a:spAutoFit/>
          </a:bodyPr>
          <a:lstStyle/>
          <a:p>
            <a:r>
              <a:rPr lang="en-IN" sz="4000" b="1" dirty="0">
                <a:solidFill>
                  <a:schemeClr val="bg1"/>
                </a:solidFill>
              </a:rPr>
              <a:t>8</a:t>
            </a:r>
          </a:p>
        </p:txBody>
      </p:sp>
    </p:spTree>
    <p:extLst>
      <p:ext uri="{BB962C8B-B14F-4D97-AF65-F5344CB8AC3E}">
        <p14:creationId xmlns:p14="http://schemas.microsoft.com/office/powerpoint/2010/main" val="28963206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10389817" y="-165102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3" name="TextBox 3"/>
          <p:cNvSpPr txBox="1"/>
          <p:nvPr/>
        </p:nvSpPr>
        <p:spPr>
          <a:xfrm>
            <a:off x="1028700" y="1603260"/>
            <a:ext cx="12153900" cy="1101840"/>
          </a:xfrm>
          <a:prstGeom prst="rect">
            <a:avLst/>
          </a:prstGeom>
        </p:spPr>
        <p:txBody>
          <a:bodyPr wrap="square" lIns="0" tIns="0" rIns="0" bIns="0" rtlCol="0" anchor="t">
            <a:spAutoFit/>
          </a:bodyPr>
          <a:lstStyle/>
          <a:p>
            <a:pPr>
              <a:lnSpc>
                <a:spcPts val="8499"/>
              </a:lnSpc>
            </a:pPr>
            <a:r>
              <a:rPr lang="en-US" sz="8499">
                <a:solidFill>
                  <a:srgbClr val="1B131B"/>
                </a:solidFill>
                <a:latin typeface="Codec Pro Bold"/>
              </a:rPr>
              <a:t>Introduction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685800" y="2899192"/>
            <a:ext cx="16916400" cy="7186583"/>
          </a:xfrm>
          <a:prstGeom prst="rect">
            <a:avLst/>
          </a:prstGeom>
        </p:spPr>
        <p:txBody>
          <a:bodyPr wrap="square" lIns="0" tIns="0" rIns="0" bIns="0" rtlCol="0" anchor="t">
            <a:spAutoFit/>
          </a:bodyPr>
          <a:lstStyle/>
          <a:p>
            <a:pPr marL="457200" indent="-457200" algn="just">
              <a:lnSpc>
                <a:spcPts val="4196"/>
              </a:lnSpc>
              <a:buFont typeface="Arial" panose="020B0604020202020204" pitchFamily="34" charset="0"/>
              <a:buChar char="•"/>
            </a:pPr>
            <a:r>
              <a:rPr lang="en-US" sz="2600" b="0" i="0" u="sng" dirty="0">
                <a:solidFill>
                  <a:srgbClr val="030303"/>
                </a:solidFill>
                <a:effectLst/>
                <a:latin typeface="Codec Pro"/>
              </a:rPr>
              <a:t>Objective</a:t>
            </a:r>
            <a:r>
              <a:rPr lang="en-US" sz="2600" b="0" i="0" dirty="0">
                <a:solidFill>
                  <a:srgbClr val="030303"/>
                </a:solidFill>
                <a:effectLst/>
                <a:latin typeface="Codec Pro"/>
              </a:rPr>
              <a:t>: The primary aim of this project is to develop anomaly detection system</a:t>
            </a:r>
            <a:r>
              <a:rPr lang="en-US" sz="2600" dirty="0">
                <a:solidFill>
                  <a:srgbClr val="030303"/>
                </a:solidFill>
                <a:latin typeface="Codec Pro"/>
              </a:rPr>
              <a:t> </a:t>
            </a:r>
            <a:r>
              <a:rPr lang="en-US" sz="2600" b="0" i="0" dirty="0">
                <a:solidFill>
                  <a:srgbClr val="030303"/>
                </a:solidFill>
                <a:effectLst/>
                <a:latin typeface="Codec Pro"/>
              </a:rPr>
              <a:t>for image datasets that exhibits robustness, accuracy, and sensitivity in identifying various anomalies. </a:t>
            </a:r>
          </a:p>
          <a:p>
            <a:pPr marL="457200" indent="-457200" algn="just">
              <a:lnSpc>
                <a:spcPts val="4196"/>
              </a:lnSpc>
              <a:spcBef>
                <a:spcPts val="1800"/>
              </a:spcBef>
              <a:buFont typeface="Arial" panose="020B0604020202020204" pitchFamily="34" charset="0"/>
              <a:buChar char="•"/>
            </a:pPr>
            <a:r>
              <a:rPr lang="en-US" sz="2600" b="0" i="0" u="sng" dirty="0">
                <a:solidFill>
                  <a:srgbClr val="030303"/>
                </a:solidFill>
                <a:effectLst/>
                <a:latin typeface="Codec Pro"/>
              </a:rPr>
              <a:t>Importance</a:t>
            </a:r>
            <a:r>
              <a:rPr lang="en-US" sz="2600" b="0" i="0" dirty="0">
                <a:solidFill>
                  <a:srgbClr val="030303"/>
                </a:solidFill>
                <a:effectLst/>
                <a:latin typeface="Codec Pro"/>
              </a:rPr>
              <a:t>: </a:t>
            </a:r>
            <a:r>
              <a:rPr lang="en-US" sz="2600" b="0" i="0" dirty="0" err="1">
                <a:solidFill>
                  <a:srgbClr val="030303"/>
                </a:solidFill>
                <a:effectLst/>
                <a:latin typeface="Codec Pro"/>
              </a:rPr>
              <a:t>TransGAN's</a:t>
            </a:r>
            <a:r>
              <a:rPr lang="en-US" sz="2600" b="0" i="0" dirty="0">
                <a:solidFill>
                  <a:srgbClr val="030303"/>
                </a:solidFill>
                <a:effectLst/>
                <a:latin typeface="Codec Pro"/>
              </a:rPr>
              <a:t> departure from convolutions offers a fresh perspective in image generation, ensuring both computational efficiency and enhanced stability. In this project, we employ </a:t>
            </a:r>
            <a:r>
              <a:rPr lang="en-US" sz="2600" b="0" i="0" dirty="0" err="1">
                <a:solidFill>
                  <a:srgbClr val="030303"/>
                </a:solidFill>
                <a:effectLst/>
                <a:latin typeface="Codec Pro"/>
              </a:rPr>
              <a:t>TransGAN</a:t>
            </a:r>
            <a:r>
              <a:rPr lang="en-US" sz="2600" b="0" i="0" dirty="0">
                <a:solidFill>
                  <a:srgbClr val="030303"/>
                </a:solidFill>
                <a:effectLst/>
                <a:latin typeface="Codec Pro"/>
              </a:rPr>
              <a:t> for anomaly detection, showcasing its versatility beyond traditional image generation tasks.</a:t>
            </a:r>
          </a:p>
          <a:p>
            <a:pPr marL="457200" indent="-457200" algn="just">
              <a:lnSpc>
                <a:spcPts val="4196"/>
              </a:lnSpc>
              <a:spcBef>
                <a:spcPts val="1800"/>
              </a:spcBef>
              <a:buFont typeface="Arial" panose="020B0604020202020204" pitchFamily="34" charset="0"/>
              <a:buChar char="•"/>
            </a:pPr>
            <a:r>
              <a:rPr lang="en-US" sz="2600" b="0" i="0" u="sng" dirty="0">
                <a:solidFill>
                  <a:srgbClr val="030303"/>
                </a:solidFill>
                <a:effectLst/>
                <a:latin typeface="Codec Pro"/>
              </a:rPr>
              <a:t>Approach</a:t>
            </a:r>
            <a:r>
              <a:rPr lang="en-US" sz="2600" b="0" i="0" dirty="0">
                <a:solidFill>
                  <a:srgbClr val="030303"/>
                </a:solidFill>
                <a:effectLst/>
                <a:latin typeface="Codec Pro"/>
              </a:rPr>
              <a:t>: </a:t>
            </a:r>
          </a:p>
          <a:p>
            <a:pPr marL="914400" lvl="1" indent="-457200" algn="just">
              <a:spcBef>
                <a:spcPts val="1800"/>
              </a:spcBef>
              <a:buFont typeface="Courier New" panose="02070309020205020404" pitchFamily="49" charset="0"/>
              <a:buChar char="o"/>
            </a:pPr>
            <a:r>
              <a:rPr lang="en-US" sz="2600" b="0" i="0" dirty="0">
                <a:solidFill>
                  <a:srgbClr val="030303"/>
                </a:solidFill>
                <a:effectLst/>
                <a:latin typeface="Codec Pro"/>
              </a:rPr>
              <a:t>Our project entails training </a:t>
            </a:r>
            <a:r>
              <a:rPr lang="en-US" sz="2600" b="0" i="0" dirty="0" err="1">
                <a:solidFill>
                  <a:srgbClr val="030303"/>
                </a:solidFill>
                <a:effectLst/>
                <a:latin typeface="Codec Pro"/>
              </a:rPr>
              <a:t>TransGAN</a:t>
            </a:r>
            <a:r>
              <a:rPr lang="en-US" sz="2600" b="0" i="0" dirty="0">
                <a:solidFill>
                  <a:srgbClr val="030303"/>
                </a:solidFill>
                <a:effectLst/>
                <a:latin typeface="Codec Pro"/>
              </a:rPr>
              <a:t> on CIFAR-10 and </a:t>
            </a:r>
            <a:r>
              <a:rPr lang="en-US" sz="2600" b="0" i="0" dirty="0" err="1">
                <a:solidFill>
                  <a:srgbClr val="030303"/>
                </a:solidFill>
                <a:effectLst/>
                <a:latin typeface="Codec Pro"/>
              </a:rPr>
              <a:t>MVTecAD</a:t>
            </a:r>
            <a:r>
              <a:rPr lang="en-US" sz="2600" b="0" i="0" dirty="0">
                <a:solidFill>
                  <a:srgbClr val="030303"/>
                </a:solidFill>
                <a:effectLst/>
                <a:latin typeface="Codec Pro"/>
              </a:rPr>
              <a:t> datasets, utilizing techniques like data augmentation and relative position encoding. </a:t>
            </a:r>
          </a:p>
          <a:p>
            <a:pPr marL="914400" lvl="1" indent="-457200" algn="just">
              <a:spcBef>
                <a:spcPts val="1800"/>
              </a:spcBef>
              <a:buFont typeface="Courier New" panose="02070309020205020404" pitchFamily="49" charset="0"/>
              <a:buChar char="o"/>
            </a:pPr>
            <a:r>
              <a:rPr lang="en-US" sz="2600" b="0" i="0" dirty="0">
                <a:solidFill>
                  <a:srgbClr val="030303"/>
                </a:solidFill>
                <a:effectLst/>
                <a:latin typeface="Codec Pro"/>
              </a:rPr>
              <a:t>For anomaly detection on </a:t>
            </a:r>
            <a:r>
              <a:rPr lang="en-US" sz="2600" b="0" i="0" dirty="0" err="1">
                <a:solidFill>
                  <a:srgbClr val="030303"/>
                </a:solidFill>
                <a:effectLst/>
                <a:latin typeface="Codec Pro"/>
              </a:rPr>
              <a:t>MVTecAD</a:t>
            </a:r>
            <a:r>
              <a:rPr lang="en-US" sz="2600" b="0" i="0" dirty="0">
                <a:solidFill>
                  <a:srgbClr val="030303"/>
                </a:solidFill>
                <a:effectLst/>
                <a:latin typeface="Codec Pro"/>
              </a:rPr>
              <a:t>, we implement the </a:t>
            </a:r>
            <a:r>
              <a:rPr lang="en-US" sz="2600" b="0" i="0" dirty="0" err="1">
                <a:solidFill>
                  <a:srgbClr val="030303"/>
                </a:solidFill>
                <a:effectLst/>
                <a:latin typeface="Codec Pro"/>
              </a:rPr>
              <a:t>AnoGAN</a:t>
            </a:r>
            <a:r>
              <a:rPr lang="en-US" sz="2600" b="0" i="0" dirty="0">
                <a:solidFill>
                  <a:srgbClr val="030303"/>
                </a:solidFill>
                <a:effectLst/>
                <a:latin typeface="Codec Pro"/>
              </a:rPr>
              <a:t> approach, leveraging the latent space representation to identify anomalies. </a:t>
            </a:r>
          </a:p>
          <a:p>
            <a:pPr marL="914400" lvl="1" indent="-457200" algn="just">
              <a:spcBef>
                <a:spcPts val="1800"/>
              </a:spcBef>
              <a:buFont typeface="Courier New" panose="02070309020205020404" pitchFamily="49" charset="0"/>
              <a:buChar char="o"/>
            </a:pPr>
            <a:r>
              <a:rPr lang="en-US" sz="2600" b="0" i="0" dirty="0">
                <a:solidFill>
                  <a:srgbClr val="030303"/>
                </a:solidFill>
                <a:effectLst/>
                <a:latin typeface="Codec Pro"/>
              </a:rPr>
              <a:t>Additionally, we tackle the imbalanced CIFAR-10 dataset by adopting an architecture inspired by existing literature, employing multiple discriminators and diverse loss functions to enhance detection accuracy</a:t>
            </a:r>
            <a:endParaRPr lang="en-US" sz="2600" dirty="0">
              <a:solidFill>
                <a:srgbClr val="000000"/>
              </a:solidFill>
              <a:latin typeface="Codec Pro"/>
            </a:endParaRPr>
          </a:p>
        </p:txBody>
      </p:sp>
      <p:sp>
        <p:nvSpPr>
          <p:cNvPr id="5" name="TextBox 4">
            <a:extLst>
              <a:ext uri="{FF2B5EF4-FFF2-40B4-BE49-F238E27FC236}">
                <a16:creationId xmlns:a16="http://schemas.microsoft.com/office/drawing/2014/main" id="{C8508240-D2CB-512E-8704-084D55FA9A4C}"/>
              </a:ext>
            </a:extLst>
          </p:cNvPr>
          <p:cNvSpPr txBox="1"/>
          <p:nvPr/>
        </p:nvSpPr>
        <p:spPr>
          <a:xfrm>
            <a:off x="17411700" y="9403583"/>
            <a:ext cx="1752600" cy="707886"/>
          </a:xfrm>
          <a:prstGeom prst="rect">
            <a:avLst/>
          </a:prstGeom>
          <a:noFill/>
        </p:spPr>
        <p:txBody>
          <a:bodyPr wrap="square" rtlCol="0">
            <a:spAutoFit/>
          </a:bodyPr>
          <a:lstStyle/>
          <a:p>
            <a:r>
              <a:rPr lang="en-IN" sz="4000" b="1" dirty="0"/>
              <a:t>9</a:t>
            </a:r>
          </a:p>
        </p:txBody>
      </p:sp>
    </p:spTree>
    <p:extLst>
      <p:ext uri="{BB962C8B-B14F-4D97-AF65-F5344CB8AC3E}">
        <p14:creationId xmlns:p14="http://schemas.microsoft.com/office/powerpoint/2010/main" val="1643484851"/>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25"/>
  <p:tag name="AS_OS" val="Microsoft Windows NT 10.0.20348.0"/>
  <p:tag name="AS_RELEASE_DATE" val="2023.12.14"/>
  <p:tag name="AS_TITLE" val="Aspose.Slides for .NET6"/>
  <p:tag name="AS_VERSION" val="23.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Calibri"/>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Calibri"/>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3" ma:contentTypeDescription="Create a new document." ma:contentTypeScope="" ma:versionID="151c143fd64d765dfe47d405d952783a">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406af53255ad5467d5ba0a0418b21e07"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03dc8b-5e21-4c8f-a717-1daa26f4039c" xsi:nil="true"/>
  </documentManagement>
</p:properties>
</file>

<file path=customXml/itemProps1.xml><?xml version="1.0" encoding="utf-8"?>
<ds:datastoreItem xmlns:ds="http://schemas.openxmlformats.org/officeDocument/2006/customXml" ds:itemID="{3C872E18-88B6-495B-B410-ECD87233F0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0c0cc-37b0-4679-9234-86882c4111ed"/>
    <ds:schemaRef ds:uri="a203dc8b-5e21-4c8f-a717-1daa26f403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E116D9-06EB-4017-B31D-5A8E9A1F326C}">
  <ds:schemaRefs>
    <ds:schemaRef ds:uri="http://schemas.microsoft.com/sharepoint/v3/contenttype/forms"/>
  </ds:schemaRefs>
</ds:datastoreItem>
</file>

<file path=customXml/itemProps3.xml><?xml version="1.0" encoding="utf-8"?>
<ds:datastoreItem xmlns:ds="http://schemas.openxmlformats.org/officeDocument/2006/customXml" ds:itemID="{7EAB5B8B-FDDD-49B8-905D-85FBE886275C}">
  <ds:schemaRefs>
    <ds:schemaRef ds:uri="http://schemas.openxmlformats.org/package/2006/metadata/core-properties"/>
    <ds:schemaRef ds:uri="http://schemas.microsoft.com/office/infopath/2007/PartnerControls"/>
    <ds:schemaRef ds:uri="http://purl.org/dc/elements/1.1/"/>
    <ds:schemaRef ds:uri="http://schemas.microsoft.com/office/2006/documentManagement/types"/>
    <ds:schemaRef ds:uri="44a0c0cc-37b0-4679-9234-86882c4111ed"/>
    <ds:schemaRef ds:uri="a203dc8b-5e21-4c8f-a717-1daa26f4039c"/>
    <ds:schemaRef ds:uri="http://purl.org/dc/dcmitype/"/>
    <ds:schemaRef ds:uri="http://purl.org/dc/term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2883</TotalTime>
  <Words>4129</Words>
  <Application>Microsoft Office PowerPoint</Application>
  <PresentationFormat>Custom</PresentationFormat>
  <Paragraphs>446</Paragraphs>
  <Slides>33</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Times New Roman</vt:lpstr>
      <vt:lpstr>Courier New</vt:lpstr>
      <vt:lpstr>Codec Pro</vt:lpstr>
      <vt:lpstr>Century</vt:lpstr>
      <vt:lpstr>Codec Pro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Transformer-Guided GANs and Attention-based Highlighting for Improved Anomaly Detection in Medical Images</dc:title>
  <dc:creator>Nayan Khemka</dc:creator>
  <cp:lastModifiedBy>Nayan Khemka</cp:lastModifiedBy>
  <cp:revision>24</cp:revision>
  <dcterms:created xsi:type="dcterms:W3CDTF">2006-08-16T00:00:00Z</dcterms:created>
  <dcterms:modified xsi:type="dcterms:W3CDTF">2024-04-25T15:10:36Z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